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942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TIN BOYLE" userId="82a229f7-a8c4-4523-9c6a-3c3c3e5e5c50" providerId="ADAL" clId="{843FB49B-15BD-4234-BD06-35C96FB04CDF}"/>
    <pc:docChg chg="addSld modSld">
      <pc:chgData name="KRISTIN BOYLE" userId="82a229f7-a8c4-4523-9c6a-3c3c3e5e5c50" providerId="ADAL" clId="{843FB49B-15BD-4234-BD06-35C96FB04CDF}" dt="2021-09-30T17:51:11.232" v="44" actId="20577"/>
      <pc:docMkLst>
        <pc:docMk/>
      </pc:docMkLst>
      <pc:sldChg chg="modSp new mod">
        <pc:chgData name="KRISTIN BOYLE" userId="82a229f7-a8c4-4523-9c6a-3c3c3e5e5c50" providerId="ADAL" clId="{843FB49B-15BD-4234-BD06-35C96FB04CDF}" dt="2021-09-30T17:51:11.232" v="44" actId="20577"/>
        <pc:sldMkLst>
          <pc:docMk/>
          <pc:sldMk cId="149801992" sldId="277"/>
        </pc:sldMkLst>
        <pc:spChg chg="mod">
          <ac:chgData name="KRISTIN BOYLE" userId="82a229f7-a8c4-4523-9c6a-3c3c3e5e5c50" providerId="ADAL" clId="{843FB49B-15BD-4234-BD06-35C96FB04CDF}" dt="2021-09-30T17:50:34.768" v="10" actId="20577"/>
          <ac:spMkLst>
            <pc:docMk/>
            <pc:sldMk cId="149801992" sldId="277"/>
            <ac:spMk id="2" creationId="{3556DE40-6C0F-416D-9CEC-B1AB13D4986D}"/>
          </ac:spMkLst>
        </pc:spChg>
        <pc:spChg chg="mod">
          <ac:chgData name="KRISTIN BOYLE" userId="82a229f7-a8c4-4523-9c6a-3c3c3e5e5c50" providerId="ADAL" clId="{843FB49B-15BD-4234-BD06-35C96FB04CDF}" dt="2021-09-30T17:51:11.232" v="44" actId="20577"/>
          <ac:spMkLst>
            <pc:docMk/>
            <pc:sldMk cId="149801992" sldId="277"/>
            <ac:spMk id="3" creationId="{FBA4951F-E719-4F18-821E-31DE2A42862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117C230-1D4E-4D81-8C72-24F7989F88B5}"/>
              </a:ext>
            </a:extLst>
          </p:cNvPr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630E85A2-0A95-4C11-9040-4D1441D912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6942C89A-1604-434F-BA1C-63B842E38A5F}"/>
                </a:ext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7" name="AutoShape 5">
              <a:extLst>
                <a:ext uri="{FF2B5EF4-FFF2-40B4-BE49-F238E27FC236}">
                  <a16:creationId xmlns:a16="http://schemas.microsoft.com/office/drawing/2014/main" id="{CE58BB35-9682-44E1-91E9-1317C4646A1D}"/>
                </a:ext>
              </a:extLst>
            </p:cNvPr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T0" fmla="*/ 0 w 4917"/>
                <a:gd name="T1" fmla="*/ 0 h 1000"/>
                <a:gd name="T2" fmla="*/ 28819 w 4917"/>
                <a:gd name="T3" fmla="*/ 0 h 1000"/>
                <a:gd name="T4" fmla="*/ 32081 w 4917"/>
                <a:gd name="T5" fmla="*/ 664 h 1000"/>
                <a:gd name="T6" fmla="*/ 28819 w 4917"/>
                <a:gd name="T7" fmla="*/ 1327 h 1000"/>
                <a:gd name="T8" fmla="*/ 0 w 4917"/>
                <a:gd name="T9" fmla="*/ 1327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7"/>
                <a:gd name="T16" fmla="*/ 0 h 1000"/>
                <a:gd name="T17" fmla="*/ 2459 w 4917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7" h="1000">
                  <a:moveTo>
                    <a:pt x="0" y="0"/>
                  </a:moveTo>
                  <a:lnTo>
                    <a:pt x="4417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6">
              <a:extLst>
                <a:ext uri="{FF2B5EF4-FFF2-40B4-BE49-F238E27FC236}">
                  <a16:creationId xmlns:a16="http://schemas.microsoft.com/office/drawing/2014/main" id="{9EEB7433-6D33-4397-BAF4-559B93BB172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9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41C9C58E-DA52-4BD0-B84E-D5B1D0C062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88D04F51-BB31-483C-8748-D38CAA4B50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0F6B0532-191C-4B5E-9599-72A7EC8A8E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D0076E20-44B0-4B78-9A7D-D56EFF2D0F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8330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8DB87544-56AD-4D63-A0F1-70B7A1D6A2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5E24FC-F448-446D-A34C-D7258D9361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2E43D03-F3FC-4870-B1F0-BB7E675565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B396A7-EAE4-409E-8F8A-384810BA47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7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B1316B67-A6DF-4D49-9E51-3197E6807B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66F7A2C4-E197-4D30-9A1D-960A0BAB15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F324D564-2B37-4F50-921E-43856E3508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5F4042-1462-463E-9555-20FECF01DF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9048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962211E-B2D0-4FA7-98BF-E881AB94F8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6BDA786-17BF-4415-880E-A8ABAD2BF3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B0A973FB-0B62-4AC0-90F9-2C1DA9551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47D3FE-22E0-4EB0-A4E0-203C901ECB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801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890986F-B561-4F59-ADDF-BCA834EA2E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E1AEEF7-8D4E-4D89-A0D5-5C58E2D7ED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5CB759FC-EA05-4BA0-A0FF-7C6DC0116F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CB991F-A56A-4A3E-A6D1-81E1359E64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91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ED41392-6D3B-481A-9485-8887A7A5F23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1EDE0A76-F2CD-438D-8A03-7525D1C4CE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9A330C9-0048-4B79-91B5-106CAF5905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F4204-61A6-4714-AE81-3A35A3F7B5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813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75A1CC66-36F6-4854-ADBE-9CA7F58732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243F800E-8CCE-40DC-863D-3E54AD312A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3AA00077-03E0-4595-9B9A-A38F613C46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ABE9A8-51D5-4F9B-AE9A-25EB2DE1F4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3940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805677C-9046-4763-967E-829989829B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A03281D2-DE4C-4CB8-B427-FC7478A4FD4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BE05153-E060-4A12-8BBC-61FCC9232C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D24238-3CE2-40CE-B329-BB0B38F7B8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905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F945DB2-E8DC-4F87-B192-DD786A8E7B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48058645-E594-4069-8814-F0226821D4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B5CCD7C-2B7D-4B7F-9FB4-B276BD9DCD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FC3547-0B49-4E1B-BDA1-CD7DB74CCA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6317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F65F8FA1-8F56-432D-B4CC-611E1C640F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E5157112-0370-4883-B186-CD05528A47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4D0B0518-6336-4260-8EFE-3158D6C7D0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1E37D9-EF4A-475D-A814-4DE006C440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768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BFB06B63-15A3-4421-83F0-76D52EB1D2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2C52E90-EDBD-4DB5-A1AE-6E832BCEB5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3B4E455D-CB7D-4059-B724-F6A9B9A028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59876-BE1B-4A0D-9BC3-A51F3D9BE1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4621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E4C67514-B365-4F01-A4B0-9D5A95B70C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FDCFFC5B-05AB-4396-9EBF-6E2CAF045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9AD5D951-5C24-4C75-9078-4C1C13056B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40DBCE-3C28-4E55-AF1F-1DDD5C5DE8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596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468F9DB9-0FAD-4315-BC9E-1E48FF66A0A7}"/>
              </a:ext>
            </a:extLst>
          </p:cNvPr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>
              <a:extLst>
                <a:ext uri="{FF2B5EF4-FFF2-40B4-BE49-F238E27FC236}">
                  <a16:creationId xmlns:a16="http://schemas.microsoft.com/office/drawing/2014/main" id="{4E187896-2019-4560-882F-DD2DFF756F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en-US" sz="2400">
                <a:latin typeface="Times New Roman" pitchFamily="18" charset="0"/>
              </a:endParaRPr>
            </a:p>
          </p:txBody>
        </p:sp>
        <p:sp>
          <p:nvSpPr>
            <p:cNvPr id="1033" name="AutoShape 4">
              <a:extLst>
                <a:ext uri="{FF2B5EF4-FFF2-40B4-BE49-F238E27FC236}">
                  <a16:creationId xmlns:a16="http://schemas.microsoft.com/office/drawing/2014/main" id="{F442A039-8016-40AE-9FA5-733B798CB6EF}"/>
                </a:ext>
              </a:extLst>
            </p:cNvPr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6837 w 7000"/>
                <a:gd name="T3" fmla="*/ 0 h 1000"/>
                <a:gd name="T4" fmla="*/ 28901 w 7000"/>
                <a:gd name="T5" fmla="*/ 295 h 1000"/>
                <a:gd name="T6" fmla="*/ 26837 w 7000"/>
                <a:gd name="T7" fmla="*/ 590 h 1000"/>
                <a:gd name="T8" fmla="*/ 0 w 7000"/>
                <a:gd name="T9" fmla="*/ 590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500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Line 5">
              <a:extLst>
                <a:ext uri="{FF2B5EF4-FFF2-40B4-BE49-F238E27FC236}">
                  <a16:creationId xmlns:a16="http://schemas.microsoft.com/office/drawing/2014/main" id="{953D1F89-C801-4EBE-A96B-F0449AEE5D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" name="Rectangle 6">
            <a:extLst>
              <a:ext uri="{FF2B5EF4-FFF2-40B4-BE49-F238E27FC236}">
                <a16:creationId xmlns:a16="http://schemas.microsoft.com/office/drawing/2014/main" id="{3B8DF457-41EC-4752-A5ED-D4F8773973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7">
            <a:extLst>
              <a:ext uri="{FF2B5EF4-FFF2-40B4-BE49-F238E27FC236}">
                <a16:creationId xmlns:a16="http://schemas.microsoft.com/office/drawing/2014/main" id="{2BB30BFB-CFBD-45C1-9A17-FBC73DA26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3FE3FD75-B64B-46E6-974A-15180EDD734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9" name="Rectangle 9">
            <a:extLst>
              <a:ext uri="{FF2B5EF4-FFF2-40B4-BE49-F238E27FC236}">
                <a16:creationId xmlns:a16="http://schemas.microsoft.com/office/drawing/2014/main" id="{102B67CE-4193-4835-9501-0ADC7F080D6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70" name="Rectangle 10">
            <a:extLst>
              <a:ext uri="{FF2B5EF4-FFF2-40B4-BE49-F238E27FC236}">
                <a16:creationId xmlns:a16="http://schemas.microsoft.com/office/drawing/2014/main" id="{B96A20BA-0D12-4E4F-A1E3-0FED8A989F1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018CBE94-DAA0-4E13-B28E-5BCF2121183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2D11E75-5013-4567-BFAA-8DAC2AEA0E3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800" dirty="0"/>
              <a:t>Sections 2.2-2.3</a:t>
            </a:r>
            <a:br>
              <a:rPr lang="en-US" altLang="en-US" sz="3800" dirty="0"/>
            </a:br>
            <a:r>
              <a:rPr lang="en-US" altLang="en-US" sz="3800" dirty="0"/>
              <a:t>Position-Time and Velocity-Time Graphs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F8ED4292-FFD0-480E-9E4E-6DC74DEB6D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B76A8FC-FF88-42AC-9EAA-489AB36B91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Position-Time Graphs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63295E5-A673-4C88-AB9F-10C9197F200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slope of a P-T graph is equal to the object’s velocity in that segment.</a:t>
            </a:r>
          </a:p>
        </p:txBody>
      </p:sp>
      <p:grpSp>
        <p:nvGrpSpPr>
          <p:cNvPr id="14340" name="Group 26">
            <a:extLst>
              <a:ext uri="{FF2B5EF4-FFF2-40B4-BE49-F238E27FC236}">
                <a16:creationId xmlns:a16="http://schemas.microsoft.com/office/drawing/2014/main" id="{75F8E3AF-6323-4DBC-A5B8-5E5747B109F7}"/>
              </a:ext>
            </a:extLst>
          </p:cNvPr>
          <p:cNvGrpSpPr>
            <a:grpSpLocks/>
          </p:cNvGrpSpPr>
          <p:nvPr/>
        </p:nvGrpSpPr>
        <p:grpSpPr bwMode="auto">
          <a:xfrm>
            <a:off x="928688" y="3124200"/>
            <a:ext cx="4252912" cy="2881313"/>
            <a:chOff x="1065" y="1824"/>
            <a:chExt cx="2679" cy="1815"/>
          </a:xfrm>
        </p:grpSpPr>
        <p:sp>
          <p:nvSpPr>
            <p:cNvPr id="14371" name="Line 4">
              <a:extLst>
                <a:ext uri="{FF2B5EF4-FFF2-40B4-BE49-F238E27FC236}">
                  <a16:creationId xmlns:a16="http://schemas.microsoft.com/office/drawing/2014/main" id="{95719308-FE18-40E3-BDB4-F623C4A8F8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1824"/>
              <a:ext cx="0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2" name="Line 5">
              <a:extLst>
                <a:ext uri="{FF2B5EF4-FFF2-40B4-BE49-F238E27FC236}">
                  <a16:creationId xmlns:a16="http://schemas.microsoft.com/office/drawing/2014/main" id="{413A3E05-97D7-4B7A-A23A-028C6BA608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84" y="3168"/>
              <a:ext cx="21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3" name="Line 6">
              <a:extLst>
                <a:ext uri="{FF2B5EF4-FFF2-40B4-BE49-F238E27FC236}">
                  <a16:creationId xmlns:a16="http://schemas.microsoft.com/office/drawing/2014/main" id="{FF96AE22-DF6A-4E18-A116-77D49B776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64" y="31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4" name="Line 7">
              <a:extLst>
                <a:ext uri="{FF2B5EF4-FFF2-40B4-BE49-F238E27FC236}">
                  <a16:creationId xmlns:a16="http://schemas.microsoft.com/office/drawing/2014/main" id="{F4F9E1E9-046C-4AF1-83CE-820578B9D5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44" y="31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5" name="Line 8">
              <a:extLst>
                <a:ext uri="{FF2B5EF4-FFF2-40B4-BE49-F238E27FC236}">
                  <a16:creationId xmlns:a16="http://schemas.microsoft.com/office/drawing/2014/main" id="{B7A799B0-0F20-4E36-8322-F9ACB51597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1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6" name="Line 9">
              <a:extLst>
                <a:ext uri="{FF2B5EF4-FFF2-40B4-BE49-F238E27FC236}">
                  <a16:creationId xmlns:a16="http://schemas.microsoft.com/office/drawing/2014/main" id="{F8C1026A-2737-49B5-A85C-6265A4E595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31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7" name="Line 10">
              <a:extLst>
                <a:ext uri="{FF2B5EF4-FFF2-40B4-BE49-F238E27FC236}">
                  <a16:creationId xmlns:a16="http://schemas.microsoft.com/office/drawing/2014/main" id="{87AEFCB7-96A9-4D09-860F-478D8DFC84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9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8" name="Line 11">
              <a:extLst>
                <a:ext uri="{FF2B5EF4-FFF2-40B4-BE49-F238E27FC236}">
                  <a16:creationId xmlns:a16="http://schemas.microsoft.com/office/drawing/2014/main" id="{7CE2630A-546F-4055-B606-E3F87EB06F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68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9" name="Line 12">
              <a:extLst>
                <a:ext uri="{FF2B5EF4-FFF2-40B4-BE49-F238E27FC236}">
                  <a16:creationId xmlns:a16="http://schemas.microsoft.com/office/drawing/2014/main" id="{EECEF013-96F1-456E-9A1C-2D6781E46A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44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0" name="Line 13">
              <a:extLst>
                <a:ext uri="{FF2B5EF4-FFF2-40B4-BE49-F238E27FC236}">
                  <a16:creationId xmlns:a16="http://schemas.microsoft.com/office/drawing/2014/main" id="{81CDD019-BBF6-4D76-BFE2-7CF08C2D289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20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1" name="Line 14">
              <a:extLst>
                <a:ext uri="{FF2B5EF4-FFF2-40B4-BE49-F238E27FC236}">
                  <a16:creationId xmlns:a16="http://schemas.microsoft.com/office/drawing/2014/main" id="{EC530F20-F342-4E3C-9829-2D72E3F4DC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96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82" name="Text Box 15">
              <a:extLst>
                <a:ext uri="{FF2B5EF4-FFF2-40B4-BE49-F238E27FC236}">
                  <a16:creationId xmlns:a16="http://schemas.microsoft.com/office/drawing/2014/main" id="{C12A0134-35AC-4EBB-A266-0DEC6CD17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3408"/>
              <a:ext cx="6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time (s)</a:t>
              </a:r>
            </a:p>
          </p:txBody>
        </p:sp>
        <p:sp>
          <p:nvSpPr>
            <p:cNvPr id="14383" name="Text Box 16">
              <a:extLst>
                <a:ext uri="{FF2B5EF4-FFF2-40B4-BE49-F238E27FC236}">
                  <a16:creationId xmlns:a16="http://schemas.microsoft.com/office/drawing/2014/main" id="{C5143CE1-4183-4ADC-B400-AA25E1D7DD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725" y="2356"/>
              <a:ext cx="9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position (m)</a:t>
              </a:r>
            </a:p>
          </p:txBody>
        </p:sp>
        <p:sp>
          <p:nvSpPr>
            <p:cNvPr id="14384" name="Text Box 17">
              <a:extLst>
                <a:ext uri="{FF2B5EF4-FFF2-40B4-BE49-F238E27FC236}">
                  <a16:creationId xmlns:a16="http://schemas.microsoft.com/office/drawing/2014/main" id="{427573ED-68C8-47E5-9F2F-FB6E3D7C69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216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10</a:t>
              </a:r>
            </a:p>
          </p:txBody>
        </p:sp>
        <p:sp>
          <p:nvSpPr>
            <p:cNvPr id="14385" name="Text Box 18">
              <a:extLst>
                <a:ext uri="{FF2B5EF4-FFF2-40B4-BE49-F238E27FC236}">
                  <a16:creationId xmlns:a16="http://schemas.microsoft.com/office/drawing/2014/main" id="{24787530-3561-4D48-BA31-E3448C5E9C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3216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20</a:t>
              </a:r>
            </a:p>
          </p:txBody>
        </p:sp>
        <p:sp>
          <p:nvSpPr>
            <p:cNvPr id="14386" name="Text Box 19">
              <a:extLst>
                <a:ext uri="{FF2B5EF4-FFF2-40B4-BE49-F238E27FC236}">
                  <a16:creationId xmlns:a16="http://schemas.microsoft.com/office/drawing/2014/main" id="{1F5FC4B9-FA4B-42C7-A5AD-8C82560AEC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216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30</a:t>
              </a:r>
            </a:p>
          </p:txBody>
        </p:sp>
        <p:sp>
          <p:nvSpPr>
            <p:cNvPr id="14387" name="Text Box 20">
              <a:extLst>
                <a:ext uri="{FF2B5EF4-FFF2-40B4-BE49-F238E27FC236}">
                  <a16:creationId xmlns:a16="http://schemas.microsoft.com/office/drawing/2014/main" id="{954156A7-A55A-4533-9837-CDE500F4C4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216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40</a:t>
              </a:r>
            </a:p>
          </p:txBody>
        </p:sp>
        <p:sp>
          <p:nvSpPr>
            <p:cNvPr id="14388" name="Text Box 21">
              <a:extLst>
                <a:ext uri="{FF2B5EF4-FFF2-40B4-BE49-F238E27FC236}">
                  <a16:creationId xmlns:a16="http://schemas.microsoft.com/office/drawing/2014/main" id="{6DC2E7E7-EE09-49FC-89DB-61F3AB3BAB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832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10</a:t>
              </a:r>
            </a:p>
          </p:txBody>
        </p:sp>
        <p:sp>
          <p:nvSpPr>
            <p:cNvPr id="14389" name="Text Box 22">
              <a:extLst>
                <a:ext uri="{FF2B5EF4-FFF2-40B4-BE49-F238E27FC236}">
                  <a16:creationId xmlns:a16="http://schemas.microsoft.com/office/drawing/2014/main" id="{26024AE8-B4A0-4417-9803-899F9DB3A5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592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20</a:t>
              </a:r>
            </a:p>
          </p:txBody>
        </p:sp>
        <p:sp>
          <p:nvSpPr>
            <p:cNvPr id="14390" name="Text Box 23">
              <a:extLst>
                <a:ext uri="{FF2B5EF4-FFF2-40B4-BE49-F238E27FC236}">
                  <a16:creationId xmlns:a16="http://schemas.microsoft.com/office/drawing/2014/main" id="{FCC0FA19-5994-4A94-BD21-4D52949FBC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352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30</a:t>
              </a:r>
            </a:p>
          </p:txBody>
        </p:sp>
        <p:sp>
          <p:nvSpPr>
            <p:cNvPr id="14391" name="Text Box 24">
              <a:extLst>
                <a:ext uri="{FF2B5EF4-FFF2-40B4-BE49-F238E27FC236}">
                  <a16:creationId xmlns:a16="http://schemas.microsoft.com/office/drawing/2014/main" id="{3A764E45-2E68-42FD-B354-6590CB9E03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2112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40</a:t>
              </a:r>
            </a:p>
          </p:txBody>
        </p:sp>
        <p:sp>
          <p:nvSpPr>
            <p:cNvPr id="14392" name="Text Box 25">
              <a:extLst>
                <a:ext uri="{FF2B5EF4-FFF2-40B4-BE49-F238E27FC236}">
                  <a16:creationId xmlns:a16="http://schemas.microsoft.com/office/drawing/2014/main" id="{21AA6F94-16BD-4ADF-A6F2-DE0E66B91A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1872"/>
              <a:ext cx="28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400"/>
                <a:t>50</a:t>
              </a:r>
            </a:p>
          </p:txBody>
        </p:sp>
      </p:grpSp>
      <p:grpSp>
        <p:nvGrpSpPr>
          <p:cNvPr id="14341" name="Group 31">
            <a:extLst>
              <a:ext uri="{FF2B5EF4-FFF2-40B4-BE49-F238E27FC236}">
                <a16:creationId xmlns:a16="http://schemas.microsoft.com/office/drawing/2014/main" id="{FE7B061F-B5F3-422F-81DA-3E7E4ABA7FC0}"/>
              </a:ext>
            </a:extLst>
          </p:cNvPr>
          <p:cNvGrpSpPr>
            <a:grpSpLocks/>
          </p:cNvGrpSpPr>
          <p:nvPr/>
        </p:nvGrpSpPr>
        <p:grpSpPr bwMode="auto">
          <a:xfrm>
            <a:off x="2514600" y="3124200"/>
            <a:ext cx="2286000" cy="2133600"/>
            <a:chOff x="1728" y="1920"/>
            <a:chExt cx="1440" cy="1344"/>
          </a:xfrm>
        </p:grpSpPr>
        <p:sp>
          <p:nvSpPr>
            <p:cNvPr id="14367" name="Line 27">
              <a:extLst>
                <a:ext uri="{FF2B5EF4-FFF2-40B4-BE49-F238E27FC236}">
                  <a16:creationId xmlns:a16="http://schemas.microsoft.com/office/drawing/2014/main" id="{B0B96D7A-BC3A-4E6B-8897-BC51E6843A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728" y="1920"/>
              <a:ext cx="0" cy="134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8" name="Line 28">
              <a:extLst>
                <a:ext uri="{FF2B5EF4-FFF2-40B4-BE49-F238E27FC236}">
                  <a16:creationId xmlns:a16="http://schemas.microsoft.com/office/drawing/2014/main" id="{5852B510-971A-45CA-A2CA-E34E71555D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08" y="1920"/>
              <a:ext cx="0" cy="134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9" name="Line 29">
              <a:extLst>
                <a:ext uri="{FF2B5EF4-FFF2-40B4-BE49-F238E27FC236}">
                  <a16:creationId xmlns:a16="http://schemas.microsoft.com/office/drawing/2014/main" id="{352B6279-5D15-44C0-A34C-E97321674D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88" y="1920"/>
              <a:ext cx="0" cy="134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70" name="Line 30">
              <a:extLst>
                <a:ext uri="{FF2B5EF4-FFF2-40B4-BE49-F238E27FC236}">
                  <a16:creationId xmlns:a16="http://schemas.microsoft.com/office/drawing/2014/main" id="{65D86593-C8FE-4CB7-A57D-FA0F41953D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1920"/>
              <a:ext cx="0" cy="1344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2" name="Group 37">
            <a:extLst>
              <a:ext uri="{FF2B5EF4-FFF2-40B4-BE49-F238E27FC236}">
                <a16:creationId xmlns:a16="http://schemas.microsoft.com/office/drawing/2014/main" id="{F6CB0FE0-D08D-4F11-99FC-04B9EF31CB42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3352800"/>
            <a:ext cx="3505200" cy="1524000"/>
            <a:chOff x="1248" y="2064"/>
            <a:chExt cx="2064" cy="960"/>
          </a:xfrm>
        </p:grpSpPr>
        <p:sp>
          <p:nvSpPr>
            <p:cNvPr id="14362" name="Line 32">
              <a:extLst>
                <a:ext uri="{FF2B5EF4-FFF2-40B4-BE49-F238E27FC236}">
                  <a16:creationId xmlns:a16="http://schemas.microsoft.com/office/drawing/2014/main" id="{848050F4-FFF3-4CE8-A855-E86D0CCD06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064"/>
              <a:ext cx="2016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33">
              <a:extLst>
                <a:ext uri="{FF2B5EF4-FFF2-40B4-BE49-F238E27FC236}">
                  <a16:creationId xmlns:a16="http://schemas.microsoft.com/office/drawing/2014/main" id="{C2D3A5E7-43DC-4B02-8CDF-4E30D999CB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304"/>
              <a:ext cx="2016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4" name="Line 34">
              <a:extLst>
                <a:ext uri="{FF2B5EF4-FFF2-40B4-BE49-F238E27FC236}">
                  <a16:creationId xmlns:a16="http://schemas.microsoft.com/office/drawing/2014/main" id="{8E9F02BC-6419-4EF1-9B93-10B4606777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544"/>
              <a:ext cx="2016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35">
              <a:extLst>
                <a:ext uri="{FF2B5EF4-FFF2-40B4-BE49-F238E27FC236}">
                  <a16:creationId xmlns:a16="http://schemas.microsoft.com/office/drawing/2014/main" id="{A50965F2-447C-4FC3-BC70-BFEF44ACFA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784"/>
              <a:ext cx="2016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6" name="Line 36">
              <a:extLst>
                <a:ext uri="{FF2B5EF4-FFF2-40B4-BE49-F238E27FC236}">
                  <a16:creationId xmlns:a16="http://schemas.microsoft.com/office/drawing/2014/main" id="{EE823A5F-0814-49D1-806E-C28F74FC5A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024"/>
              <a:ext cx="2016" cy="0"/>
            </a:xfrm>
            <a:prstGeom prst="line">
              <a:avLst/>
            </a:prstGeom>
            <a:noFill/>
            <a:ln w="9525">
              <a:solidFill>
                <a:srgbClr val="B2B2B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3" name="Line 38">
            <a:extLst>
              <a:ext uri="{FF2B5EF4-FFF2-40B4-BE49-F238E27FC236}">
                <a16:creationId xmlns:a16="http://schemas.microsoft.com/office/drawing/2014/main" id="{A4322153-8FA0-48EA-8329-8F9077D2345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52600" y="3733800"/>
            <a:ext cx="35052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88" name="Oval 40">
            <a:extLst>
              <a:ext uri="{FF2B5EF4-FFF2-40B4-BE49-F238E27FC236}">
                <a16:creationId xmlns:a16="http://schemas.microsoft.com/office/drawing/2014/main" id="{2E43A5FF-5EF5-46F0-8905-FA4CF804C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800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53289" name="Oval 41">
            <a:extLst>
              <a:ext uri="{FF2B5EF4-FFF2-40B4-BE49-F238E27FC236}">
                <a16:creationId xmlns:a16="http://schemas.microsoft.com/office/drawing/2014/main" id="{B9B3D9A6-1F75-459E-B13F-6AC5E0FD1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4038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grpSp>
        <p:nvGrpSpPr>
          <p:cNvPr id="53304" name="Group 56">
            <a:extLst>
              <a:ext uri="{FF2B5EF4-FFF2-40B4-BE49-F238E27FC236}">
                <a16:creationId xmlns:a16="http://schemas.microsoft.com/office/drawing/2014/main" id="{4AC31303-8B7A-422E-83A1-2150617F8292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2819400"/>
            <a:ext cx="2667000" cy="747713"/>
            <a:chOff x="3552" y="1920"/>
            <a:chExt cx="1680" cy="471"/>
          </a:xfrm>
        </p:grpSpPr>
        <p:sp>
          <p:nvSpPr>
            <p:cNvPr id="14358" name="Text Box 42">
              <a:extLst>
                <a:ext uri="{FF2B5EF4-FFF2-40B4-BE49-F238E27FC236}">
                  <a16:creationId xmlns:a16="http://schemas.microsoft.com/office/drawing/2014/main" id="{4EC6ECF7-7B80-4C2D-B6C3-53BE14576F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064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slope = </a:t>
              </a:r>
            </a:p>
          </p:txBody>
        </p:sp>
        <p:sp>
          <p:nvSpPr>
            <p:cNvPr id="14359" name="Line 43">
              <a:extLst>
                <a:ext uri="{FF2B5EF4-FFF2-40B4-BE49-F238E27FC236}">
                  <a16:creationId xmlns:a16="http://schemas.microsoft.com/office/drawing/2014/main" id="{D170233E-AAD1-4A48-8DE4-58C684A6DC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2160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Text Box 44">
              <a:extLst>
                <a:ext uri="{FF2B5EF4-FFF2-40B4-BE49-F238E27FC236}">
                  <a16:creationId xmlns:a16="http://schemas.microsoft.com/office/drawing/2014/main" id="{687A9B7E-2777-4117-BF9E-99A0D8F124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1920"/>
              <a:ext cx="9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change in y</a:t>
              </a:r>
            </a:p>
          </p:txBody>
        </p:sp>
        <p:sp>
          <p:nvSpPr>
            <p:cNvPr id="14361" name="Text Box 45">
              <a:extLst>
                <a:ext uri="{FF2B5EF4-FFF2-40B4-BE49-F238E27FC236}">
                  <a16:creationId xmlns:a16="http://schemas.microsoft.com/office/drawing/2014/main" id="{897D32FA-E8C9-489F-8931-BE88028695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2160"/>
              <a:ext cx="9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change in x</a:t>
              </a:r>
            </a:p>
          </p:txBody>
        </p:sp>
      </p:grpSp>
      <p:grpSp>
        <p:nvGrpSpPr>
          <p:cNvPr id="53303" name="Group 55">
            <a:extLst>
              <a:ext uri="{FF2B5EF4-FFF2-40B4-BE49-F238E27FC236}">
                <a16:creationId xmlns:a16="http://schemas.microsoft.com/office/drawing/2014/main" id="{AB912DE5-DAB7-4835-9440-9F65C2E35998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3733800"/>
            <a:ext cx="2743200" cy="747713"/>
            <a:chOff x="3552" y="2496"/>
            <a:chExt cx="1728" cy="471"/>
          </a:xfrm>
        </p:grpSpPr>
        <p:sp>
          <p:nvSpPr>
            <p:cNvPr id="14354" name="Text Box 46">
              <a:extLst>
                <a:ext uri="{FF2B5EF4-FFF2-40B4-BE49-F238E27FC236}">
                  <a16:creationId xmlns:a16="http://schemas.microsoft.com/office/drawing/2014/main" id="{1DABF14D-4DA3-474E-876C-440C68BE5E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2640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slope = </a:t>
              </a:r>
            </a:p>
          </p:txBody>
        </p:sp>
        <p:sp>
          <p:nvSpPr>
            <p:cNvPr id="14355" name="Line 47">
              <a:extLst>
                <a:ext uri="{FF2B5EF4-FFF2-40B4-BE49-F238E27FC236}">
                  <a16:creationId xmlns:a16="http://schemas.microsoft.com/office/drawing/2014/main" id="{36B1DA3F-BE58-4D8D-8A6F-0CF034BD40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2736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Text Box 48">
              <a:extLst>
                <a:ext uri="{FF2B5EF4-FFF2-40B4-BE49-F238E27FC236}">
                  <a16:creationId xmlns:a16="http://schemas.microsoft.com/office/drawing/2014/main" id="{182DB0EF-498C-4259-A1A4-110593395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496"/>
              <a:ext cx="11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(30 m – 10 m)</a:t>
              </a:r>
            </a:p>
          </p:txBody>
        </p:sp>
        <p:sp>
          <p:nvSpPr>
            <p:cNvPr id="14357" name="Text Box 49">
              <a:extLst>
                <a:ext uri="{FF2B5EF4-FFF2-40B4-BE49-F238E27FC236}">
                  <a16:creationId xmlns:a16="http://schemas.microsoft.com/office/drawing/2014/main" id="{38F5E0A2-2DA9-443B-BBA7-275CD157E7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72" y="2736"/>
              <a:ext cx="9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(30 s – 0 s)</a:t>
              </a:r>
            </a:p>
          </p:txBody>
        </p:sp>
      </p:grpSp>
      <p:grpSp>
        <p:nvGrpSpPr>
          <p:cNvPr id="53302" name="Group 54">
            <a:extLst>
              <a:ext uri="{FF2B5EF4-FFF2-40B4-BE49-F238E27FC236}">
                <a16:creationId xmlns:a16="http://schemas.microsoft.com/office/drawing/2014/main" id="{4A772F04-90FF-4AE1-A831-C779304E4A8B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4648200"/>
            <a:ext cx="1981200" cy="747713"/>
            <a:chOff x="3552" y="3072"/>
            <a:chExt cx="1248" cy="471"/>
          </a:xfrm>
        </p:grpSpPr>
        <p:sp>
          <p:nvSpPr>
            <p:cNvPr id="14350" name="Text Box 50">
              <a:extLst>
                <a:ext uri="{FF2B5EF4-FFF2-40B4-BE49-F238E27FC236}">
                  <a16:creationId xmlns:a16="http://schemas.microsoft.com/office/drawing/2014/main" id="{1335B60B-E7EB-4EB5-A72C-B6A93BC98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216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slope = </a:t>
              </a:r>
            </a:p>
          </p:txBody>
        </p:sp>
        <p:sp>
          <p:nvSpPr>
            <p:cNvPr id="14351" name="Line 51">
              <a:extLst>
                <a:ext uri="{FF2B5EF4-FFF2-40B4-BE49-F238E27FC236}">
                  <a16:creationId xmlns:a16="http://schemas.microsoft.com/office/drawing/2014/main" id="{CB36CAAC-E725-478E-AAE7-2EBE2D727D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76" y="3312"/>
              <a:ext cx="6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2" name="Text Box 52">
              <a:extLst>
                <a:ext uri="{FF2B5EF4-FFF2-40B4-BE49-F238E27FC236}">
                  <a16:creationId xmlns:a16="http://schemas.microsoft.com/office/drawing/2014/main" id="{C1A7A6F4-6070-4EDF-A48B-656E636D5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3072"/>
              <a:ext cx="5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(20 m)</a:t>
              </a:r>
            </a:p>
          </p:txBody>
        </p:sp>
        <p:sp>
          <p:nvSpPr>
            <p:cNvPr id="14353" name="Text Box 53">
              <a:extLst>
                <a:ext uri="{FF2B5EF4-FFF2-40B4-BE49-F238E27FC236}">
                  <a16:creationId xmlns:a16="http://schemas.microsoft.com/office/drawing/2014/main" id="{D8AEB299-C4A2-46CF-A4F4-E10693F9A4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24" y="3312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(30 s)</a:t>
              </a:r>
            </a:p>
          </p:txBody>
        </p:sp>
      </p:grpSp>
      <p:sp>
        <p:nvSpPr>
          <p:cNvPr id="53305" name="Text Box 57">
            <a:extLst>
              <a:ext uri="{FF2B5EF4-FFF2-40B4-BE49-F238E27FC236}">
                <a16:creationId xmlns:a16="http://schemas.microsoft.com/office/drawing/2014/main" id="{58B50CC1-350C-414A-8994-5C2554DD26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563880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slope = 0.67 m/s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3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88" grpId="0" animBg="1"/>
      <p:bldP spid="53289" grpId="0" animBg="1"/>
      <p:bldP spid="533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>
            <a:extLst>
              <a:ext uri="{FF2B5EF4-FFF2-40B4-BE49-F238E27FC236}">
                <a16:creationId xmlns:a16="http://schemas.microsoft.com/office/drawing/2014/main" id="{6B80F030-89A8-4939-B23A-78EDBEF6F9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Position-Time Graphs</a:t>
            </a:r>
          </a:p>
        </p:txBody>
      </p:sp>
      <p:sp>
        <p:nvSpPr>
          <p:cNvPr id="15363" name="Rectangle 5">
            <a:extLst>
              <a:ext uri="{FF2B5EF4-FFF2-40B4-BE49-F238E27FC236}">
                <a16:creationId xmlns:a16="http://schemas.microsoft.com/office/drawing/2014/main" id="{A90CE334-CBAA-4202-A9A1-5F4C7FF6DE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1295400"/>
          </a:xfrm>
        </p:spPr>
        <p:txBody>
          <a:bodyPr/>
          <a:lstStyle/>
          <a:p>
            <a:pPr eaLnBrk="1" hangingPunct="1"/>
            <a:r>
              <a:rPr lang="en-US" altLang="en-US" sz="2400"/>
              <a:t>The following P-T graph corresponds to an object moving back and forth along a straight path.  Can you describe its movement based on the graph?</a:t>
            </a:r>
          </a:p>
        </p:txBody>
      </p:sp>
      <p:grpSp>
        <p:nvGrpSpPr>
          <p:cNvPr id="15364" name="Group 52">
            <a:extLst>
              <a:ext uri="{FF2B5EF4-FFF2-40B4-BE49-F238E27FC236}">
                <a16:creationId xmlns:a16="http://schemas.microsoft.com/office/drawing/2014/main" id="{FCDF15A1-B564-4FA9-8CB9-1E947D9FEF0F}"/>
              </a:ext>
            </a:extLst>
          </p:cNvPr>
          <p:cNvGrpSpPr>
            <a:grpSpLocks/>
          </p:cNvGrpSpPr>
          <p:nvPr/>
        </p:nvGrpSpPr>
        <p:grpSpPr bwMode="auto">
          <a:xfrm>
            <a:off x="1676400" y="2833688"/>
            <a:ext cx="5562600" cy="3109912"/>
            <a:chOff x="1056" y="1785"/>
            <a:chExt cx="3504" cy="1959"/>
          </a:xfrm>
        </p:grpSpPr>
        <p:grpSp>
          <p:nvGrpSpPr>
            <p:cNvPr id="15365" name="Group 38">
              <a:extLst>
                <a:ext uri="{FF2B5EF4-FFF2-40B4-BE49-F238E27FC236}">
                  <a16:creationId xmlns:a16="http://schemas.microsoft.com/office/drawing/2014/main" id="{DADF29A0-B850-4788-B744-44E09145C8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1785"/>
              <a:ext cx="3504" cy="1959"/>
              <a:chOff x="1008" y="1776"/>
              <a:chExt cx="3504" cy="1959"/>
            </a:xfrm>
          </p:grpSpPr>
          <p:sp>
            <p:nvSpPr>
              <p:cNvPr id="15375" name="Line 6">
                <a:extLst>
                  <a:ext uri="{FF2B5EF4-FFF2-40B4-BE49-F238E27FC236}">
                    <a16:creationId xmlns:a16="http://schemas.microsoft.com/office/drawing/2014/main" id="{0A6DF2F3-B1E6-4CDE-818D-09E6E0121E8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1920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6" name="Line 7">
                <a:extLst>
                  <a:ext uri="{FF2B5EF4-FFF2-40B4-BE49-F238E27FC236}">
                    <a16:creationId xmlns:a16="http://schemas.microsoft.com/office/drawing/2014/main" id="{56ABE5F0-2080-484B-A1AD-5D8DB8CF41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96" y="2736"/>
                <a:ext cx="26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7" name="Line 8">
                <a:extLst>
                  <a:ext uri="{FF2B5EF4-FFF2-40B4-BE49-F238E27FC236}">
                    <a16:creationId xmlns:a16="http://schemas.microsoft.com/office/drawing/2014/main" id="{08C8E13A-4A9A-4542-A545-8786FE472C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64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8" name="Line 9">
                <a:extLst>
                  <a:ext uri="{FF2B5EF4-FFF2-40B4-BE49-F238E27FC236}">
                    <a16:creationId xmlns:a16="http://schemas.microsoft.com/office/drawing/2014/main" id="{11440E52-20BE-4B30-B3B6-BE6B1812198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54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79" name="Line 10">
                <a:extLst>
                  <a:ext uri="{FF2B5EF4-FFF2-40B4-BE49-F238E27FC236}">
                    <a16:creationId xmlns:a16="http://schemas.microsoft.com/office/drawing/2014/main" id="{A9DE7008-2486-4390-9A31-924D6B2CE0B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44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0" name="Line 11">
                <a:extLst>
                  <a:ext uri="{FF2B5EF4-FFF2-40B4-BE49-F238E27FC236}">
                    <a16:creationId xmlns:a16="http://schemas.microsoft.com/office/drawing/2014/main" id="{EC09789A-3964-4C99-9354-70F387D3DB1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35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1" name="Line 12">
                <a:extLst>
                  <a:ext uri="{FF2B5EF4-FFF2-40B4-BE49-F238E27FC236}">
                    <a16:creationId xmlns:a16="http://schemas.microsoft.com/office/drawing/2014/main" id="{270A3CE6-96FD-4135-B969-9883C7C8DB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25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2" name="Line 13">
                <a:extLst>
                  <a:ext uri="{FF2B5EF4-FFF2-40B4-BE49-F238E27FC236}">
                    <a16:creationId xmlns:a16="http://schemas.microsoft.com/office/drawing/2014/main" id="{45BE44AD-D338-41E1-A8AA-20741E7B20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16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3" name="Line 14">
                <a:extLst>
                  <a:ext uri="{FF2B5EF4-FFF2-40B4-BE49-F238E27FC236}">
                    <a16:creationId xmlns:a16="http://schemas.microsoft.com/office/drawing/2014/main" id="{3AA18CCB-3EB3-49EB-8C0F-FEE4AB08E5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06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4" name="Line 16">
                <a:extLst>
                  <a:ext uri="{FF2B5EF4-FFF2-40B4-BE49-F238E27FC236}">
                    <a16:creationId xmlns:a16="http://schemas.microsoft.com/office/drawing/2014/main" id="{B917CAED-B4C8-454F-BFDA-B5BE71C867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40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5" name="Line 17">
                <a:extLst>
                  <a:ext uri="{FF2B5EF4-FFF2-40B4-BE49-F238E27FC236}">
                    <a16:creationId xmlns:a16="http://schemas.microsoft.com/office/drawing/2014/main" id="{EEE7EC74-C4C9-409B-B290-14396BA47C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31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6" name="Line 18">
                <a:extLst>
                  <a:ext uri="{FF2B5EF4-FFF2-40B4-BE49-F238E27FC236}">
                    <a16:creationId xmlns:a16="http://schemas.microsoft.com/office/drawing/2014/main" id="{9890A3A3-500F-4B71-AFCF-585845CEF1C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216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7" name="Line 19">
                <a:extLst>
                  <a:ext uri="{FF2B5EF4-FFF2-40B4-BE49-F238E27FC236}">
                    <a16:creationId xmlns:a16="http://schemas.microsoft.com/office/drawing/2014/main" id="{63898A6B-EE81-4ACA-B057-8440AEDA7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1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8" name="Line 20">
                <a:extLst>
                  <a:ext uri="{FF2B5EF4-FFF2-40B4-BE49-F238E27FC236}">
                    <a16:creationId xmlns:a16="http://schemas.microsoft.com/office/drawing/2014/main" id="{D74777DE-A815-4A53-A8BA-56C3E55287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3024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89" name="Line 21">
                <a:extLst>
                  <a:ext uri="{FF2B5EF4-FFF2-40B4-BE49-F238E27FC236}">
                    <a16:creationId xmlns:a16="http://schemas.microsoft.com/office/drawing/2014/main" id="{C6D67367-01CE-4747-8993-0A03CD86CC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928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0" name="Line 22">
                <a:extLst>
                  <a:ext uri="{FF2B5EF4-FFF2-40B4-BE49-F238E27FC236}">
                    <a16:creationId xmlns:a16="http://schemas.microsoft.com/office/drawing/2014/main" id="{33D8A41F-7B6A-4B39-8E20-858E6F36ED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283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1" name="Line 23">
                <a:extLst>
                  <a:ext uri="{FF2B5EF4-FFF2-40B4-BE49-F238E27FC236}">
                    <a16:creationId xmlns:a16="http://schemas.microsoft.com/office/drawing/2014/main" id="{29A9DF54-039A-4747-B125-42722AE8DA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3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2" name="Line 24">
                <a:extLst>
                  <a:ext uri="{FF2B5EF4-FFF2-40B4-BE49-F238E27FC236}">
                    <a16:creationId xmlns:a16="http://schemas.microsoft.com/office/drawing/2014/main" id="{09BB0C46-1706-4968-BF65-30BD1759D7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7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3" name="Line 25">
                <a:extLst>
                  <a:ext uri="{FF2B5EF4-FFF2-40B4-BE49-F238E27FC236}">
                    <a16:creationId xmlns:a16="http://schemas.microsoft.com/office/drawing/2014/main" id="{B797905F-D660-451F-9AC6-F081559FF8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1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4" name="Line 26">
                <a:extLst>
                  <a:ext uri="{FF2B5EF4-FFF2-40B4-BE49-F238E27FC236}">
                    <a16:creationId xmlns:a16="http://schemas.microsoft.com/office/drawing/2014/main" id="{575067EE-D4D8-495F-8F48-CF20BCC50F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5" name="Line 27">
                <a:extLst>
                  <a:ext uri="{FF2B5EF4-FFF2-40B4-BE49-F238E27FC236}">
                    <a16:creationId xmlns:a16="http://schemas.microsoft.com/office/drawing/2014/main" id="{76EAE706-C192-47D5-BAFE-6396B04AD6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9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6" name="Line 28">
                <a:extLst>
                  <a:ext uri="{FF2B5EF4-FFF2-40B4-BE49-F238E27FC236}">
                    <a16:creationId xmlns:a16="http://schemas.microsoft.com/office/drawing/2014/main" id="{98BF5504-FC58-4127-B641-05F50B4499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3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7" name="Line 29">
                <a:extLst>
                  <a:ext uri="{FF2B5EF4-FFF2-40B4-BE49-F238E27FC236}">
                    <a16:creationId xmlns:a16="http://schemas.microsoft.com/office/drawing/2014/main" id="{CC100DB4-5542-448D-A8A6-EA19E5BA5F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7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8" name="Line 30">
                <a:extLst>
                  <a:ext uri="{FF2B5EF4-FFF2-40B4-BE49-F238E27FC236}">
                    <a16:creationId xmlns:a16="http://schemas.microsoft.com/office/drawing/2014/main" id="{798E5EF4-FCB7-4648-970C-0FB2D00E5FB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21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99" name="Line 31">
                <a:extLst>
                  <a:ext uri="{FF2B5EF4-FFF2-40B4-BE49-F238E27FC236}">
                    <a16:creationId xmlns:a16="http://schemas.microsoft.com/office/drawing/2014/main" id="{CD6E7596-46A4-4CF8-9450-09B427381D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5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0" name="Line 32">
                <a:extLst>
                  <a:ext uri="{FF2B5EF4-FFF2-40B4-BE49-F238E27FC236}">
                    <a16:creationId xmlns:a16="http://schemas.microsoft.com/office/drawing/2014/main" id="{20DE348B-7E68-47A4-AC6C-814C6988CEC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96" y="268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401" name="Text Box 33">
                <a:extLst>
                  <a:ext uri="{FF2B5EF4-FFF2-40B4-BE49-F238E27FC236}">
                    <a16:creationId xmlns:a16="http://schemas.microsoft.com/office/drawing/2014/main" id="{9F8671B2-7A82-45FA-B42C-C94AE86002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936" y="2620"/>
                <a:ext cx="57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600"/>
                  <a:t>time (s)</a:t>
                </a:r>
              </a:p>
            </p:txBody>
          </p:sp>
          <p:sp>
            <p:nvSpPr>
              <p:cNvPr id="15402" name="Text Box 34">
                <a:extLst>
                  <a:ext uri="{FF2B5EF4-FFF2-40B4-BE49-F238E27FC236}">
                    <a16:creationId xmlns:a16="http://schemas.microsoft.com/office/drawing/2014/main" id="{324F7D05-9BD4-41B7-98F2-4B382ACC851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658" y="2606"/>
                <a:ext cx="91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600"/>
                  <a:t>position (m)</a:t>
                </a:r>
              </a:p>
            </p:txBody>
          </p:sp>
          <p:sp>
            <p:nvSpPr>
              <p:cNvPr id="15403" name="Text Box 35">
                <a:extLst>
                  <a:ext uri="{FF2B5EF4-FFF2-40B4-BE49-F238E27FC236}">
                    <a16:creationId xmlns:a16="http://schemas.microsoft.com/office/drawing/2014/main" id="{CD06CA25-3A74-4497-BBB9-6A79A9B6B7E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1776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N</a:t>
                </a:r>
              </a:p>
            </p:txBody>
          </p:sp>
          <p:sp>
            <p:nvSpPr>
              <p:cNvPr id="15404" name="Text Box 37">
                <a:extLst>
                  <a:ext uri="{FF2B5EF4-FFF2-40B4-BE49-F238E27FC236}">
                    <a16:creationId xmlns:a16="http://schemas.microsoft.com/office/drawing/2014/main" id="{7AEE0977-89A8-4301-99D1-E49529B1EC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3504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S</a:t>
                </a:r>
              </a:p>
            </p:txBody>
          </p:sp>
        </p:grpSp>
        <p:sp>
          <p:nvSpPr>
            <p:cNvPr id="15366" name="Line 39">
              <a:extLst>
                <a:ext uri="{FF2B5EF4-FFF2-40B4-BE49-F238E27FC236}">
                  <a16:creationId xmlns:a16="http://schemas.microsoft.com/office/drawing/2014/main" id="{54F229A8-9145-4F58-A752-0A0A3D575B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44" y="2352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7" name="Line 40">
              <a:extLst>
                <a:ext uri="{FF2B5EF4-FFF2-40B4-BE49-F238E27FC236}">
                  <a16:creationId xmlns:a16="http://schemas.microsoft.com/office/drawing/2014/main" id="{C888B4EA-B507-43B9-9954-6A3AA91E63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4" y="2098"/>
              <a:ext cx="0" cy="1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8" name="Line 42">
              <a:extLst>
                <a:ext uri="{FF2B5EF4-FFF2-40B4-BE49-F238E27FC236}">
                  <a16:creationId xmlns:a16="http://schemas.microsoft.com/office/drawing/2014/main" id="{DE270BF4-320A-486F-AED3-F1C78BEA77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304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9" name="Freeform 46">
              <a:extLst>
                <a:ext uri="{FF2B5EF4-FFF2-40B4-BE49-F238E27FC236}">
                  <a16:creationId xmlns:a16="http://schemas.microsoft.com/office/drawing/2014/main" id="{4E8500A3-AAE4-4622-AD81-C19B78575E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21" y="2163"/>
              <a:ext cx="480" cy="189"/>
            </a:xfrm>
            <a:custGeom>
              <a:avLst/>
              <a:gdLst>
                <a:gd name="T0" fmla="*/ 0 w 480"/>
                <a:gd name="T1" fmla="*/ 189 h 189"/>
                <a:gd name="T2" fmla="*/ 105 w 480"/>
                <a:gd name="T3" fmla="*/ 111 h 189"/>
                <a:gd name="T4" fmla="*/ 183 w 480"/>
                <a:gd name="T5" fmla="*/ 63 h 189"/>
                <a:gd name="T6" fmla="*/ 261 w 480"/>
                <a:gd name="T7" fmla="*/ 30 h 189"/>
                <a:gd name="T8" fmla="*/ 372 w 480"/>
                <a:gd name="T9" fmla="*/ 9 h 189"/>
                <a:gd name="T10" fmla="*/ 480 w 480"/>
                <a:gd name="T11" fmla="*/ 0 h 18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80" h="189">
                  <a:moveTo>
                    <a:pt x="0" y="189"/>
                  </a:moveTo>
                  <a:cubicBezTo>
                    <a:pt x="17" y="176"/>
                    <a:pt x="75" y="132"/>
                    <a:pt x="105" y="111"/>
                  </a:cubicBezTo>
                  <a:cubicBezTo>
                    <a:pt x="135" y="90"/>
                    <a:pt x="157" y="76"/>
                    <a:pt x="183" y="63"/>
                  </a:cubicBezTo>
                  <a:cubicBezTo>
                    <a:pt x="209" y="50"/>
                    <a:pt x="230" y="39"/>
                    <a:pt x="261" y="30"/>
                  </a:cubicBezTo>
                  <a:cubicBezTo>
                    <a:pt x="292" y="21"/>
                    <a:pt x="336" y="14"/>
                    <a:pt x="372" y="9"/>
                  </a:cubicBezTo>
                  <a:cubicBezTo>
                    <a:pt x="408" y="4"/>
                    <a:pt x="458" y="2"/>
                    <a:pt x="480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0" name="Line 47">
              <a:extLst>
                <a:ext uri="{FF2B5EF4-FFF2-40B4-BE49-F238E27FC236}">
                  <a16:creationId xmlns:a16="http://schemas.microsoft.com/office/drawing/2014/main" id="{40A801E4-A966-4780-AB52-6EAF5D64DE4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04" y="2160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1" name="Line 48">
              <a:extLst>
                <a:ext uri="{FF2B5EF4-FFF2-40B4-BE49-F238E27FC236}">
                  <a16:creationId xmlns:a16="http://schemas.microsoft.com/office/drawing/2014/main" id="{68958CF8-0B0D-43F9-A3B8-93DDC0DC1D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2160"/>
              <a:ext cx="480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2" name="Line 49">
              <a:extLst>
                <a:ext uri="{FF2B5EF4-FFF2-40B4-BE49-F238E27FC236}">
                  <a16:creationId xmlns:a16="http://schemas.microsoft.com/office/drawing/2014/main" id="{C18FED0C-D645-4E4C-9838-DFACF60977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360"/>
              <a:ext cx="1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3" name="Freeform 50">
              <a:extLst>
                <a:ext uri="{FF2B5EF4-FFF2-40B4-BE49-F238E27FC236}">
                  <a16:creationId xmlns:a16="http://schemas.microsoft.com/office/drawing/2014/main" id="{EBDFAF30-5F91-409B-B7C2-BCBBBA01A919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" y="3216"/>
              <a:ext cx="432" cy="152"/>
            </a:xfrm>
            <a:custGeom>
              <a:avLst/>
              <a:gdLst>
                <a:gd name="T0" fmla="*/ 0 w 432"/>
                <a:gd name="T1" fmla="*/ 144 h 152"/>
                <a:gd name="T2" fmla="*/ 144 w 432"/>
                <a:gd name="T3" fmla="*/ 144 h 152"/>
                <a:gd name="T4" fmla="*/ 336 w 432"/>
                <a:gd name="T5" fmla="*/ 96 h 152"/>
                <a:gd name="T6" fmla="*/ 432 w 432"/>
                <a:gd name="T7" fmla="*/ 0 h 15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32" h="152">
                  <a:moveTo>
                    <a:pt x="0" y="144"/>
                  </a:moveTo>
                  <a:cubicBezTo>
                    <a:pt x="44" y="148"/>
                    <a:pt x="88" y="152"/>
                    <a:pt x="144" y="144"/>
                  </a:cubicBezTo>
                  <a:cubicBezTo>
                    <a:pt x="200" y="136"/>
                    <a:pt x="288" y="120"/>
                    <a:pt x="336" y="96"/>
                  </a:cubicBezTo>
                  <a:cubicBezTo>
                    <a:pt x="384" y="72"/>
                    <a:pt x="408" y="36"/>
                    <a:pt x="432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74" name="Line 51">
              <a:extLst>
                <a:ext uri="{FF2B5EF4-FFF2-40B4-BE49-F238E27FC236}">
                  <a16:creationId xmlns:a16="http://schemas.microsoft.com/office/drawing/2014/main" id="{44697B02-31CC-46A7-8285-5BBCCDC1D1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04" y="331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AB82817-CC6A-4BCA-B543-81B7C08DF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Velocity-Time Graphs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6AAD6BB2-21C4-4938-A955-1ACA3E378DC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79248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A velocity-time (V-T) graph shows an object’s velocity as a function of time.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horizontal line = constant velocity.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straight sloped line = constant acceleration.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Acceleration = change in velocity over time.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Positive slope = positive acceleration.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Not necessarily speeding up!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Negative slope = negative acceleration.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/>
              <a:t>Not necessarily slowing down!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bldLvl="5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D247E1B-2358-4499-87ED-815D798345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Velocity-Time Graphs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D735595-FCD7-4BEB-9494-7AEDC8B67B0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horizontal line on the V-T graph means constant velocity.</a:t>
            </a:r>
          </a:p>
        </p:txBody>
      </p:sp>
      <p:grpSp>
        <p:nvGrpSpPr>
          <p:cNvPr id="17412" name="Group 6">
            <a:extLst>
              <a:ext uri="{FF2B5EF4-FFF2-40B4-BE49-F238E27FC236}">
                <a16:creationId xmlns:a16="http://schemas.microsoft.com/office/drawing/2014/main" id="{FB7576B3-5927-45EE-B7C0-0F37A383E3E5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819400"/>
            <a:ext cx="5562600" cy="3113088"/>
            <a:chOff x="1008" y="1776"/>
            <a:chExt cx="3504" cy="1961"/>
          </a:xfrm>
        </p:grpSpPr>
        <p:sp>
          <p:nvSpPr>
            <p:cNvPr id="17415" name="Line 7">
              <a:extLst>
                <a:ext uri="{FF2B5EF4-FFF2-40B4-BE49-F238E27FC236}">
                  <a16:creationId xmlns:a16="http://schemas.microsoft.com/office/drawing/2014/main" id="{5872C7AA-58A4-43E5-B5E9-80037A50B2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92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6" name="Line 8">
              <a:extLst>
                <a:ext uri="{FF2B5EF4-FFF2-40B4-BE49-F238E27FC236}">
                  <a16:creationId xmlns:a16="http://schemas.microsoft.com/office/drawing/2014/main" id="{40E81A88-1499-43FF-BEDC-62B3A7D6FC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Line 9">
              <a:extLst>
                <a:ext uri="{FF2B5EF4-FFF2-40B4-BE49-F238E27FC236}">
                  <a16:creationId xmlns:a16="http://schemas.microsoft.com/office/drawing/2014/main" id="{1E3D9AAB-E643-4557-9446-6521859B68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6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8" name="Line 10">
              <a:extLst>
                <a:ext uri="{FF2B5EF4-FFF2-40B4-BE49-F238E27FC236}">
                  <a16:creationId xmlns:a16="http://schemas.microsoft.com/office/drawing/2014/main" id="{C9392E06-E5BA-41D7-BB25-DCCFDF7374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54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9" name="Line 11">
              <a:extLst>
                <a:ext uri="{FF2B5EF4-FFF2-40B4-BE49-F238E27FC236}">
                  <a16:creationId xmlns:a16="http://schemas.microsoft.com/office/drawing/2014/main" id="{2C4D9EA0-FF6A-45B1-80C6-5BAA9584F8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44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Line 12">
              <a:extLst>
                <a:ext uri="{FF2B5EF4-FFF2-40B4-BE49-F238E27FC236}">
                  <a16:creationId xmlns:a16="http://schemas.microsoft.com/office/drawing/2014/main" id="{314DEDBE-31CC-48E4-B702-D05E35A736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3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Line 13">
              <a:extLst>
                <a:ext uri="{FF2B5EF4-FFF2-40B4-BE49-F238E27FC236}">
                  <a16:creationId xmlns:a16="http://schemas.microsoft.com/office/drawing/2014/main" id="{21D3C4F4-8C7C-4251-B8C9-277675ABCD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25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2" name="Line 14">
              <a:extLst>
                <a:ext uri="{FF2B5EF4-FFF2-40B4-BE49-F238E27FC236}">
                  <a16:creationId xmlns:a16="http://schemas.microsoft.com/office/drawing/2014/main" id="{D48BF562-A13C-423C-A334-AA009B237A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16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3" name="Line 15">
              <a:extLst>
                <a:ext uri="{FF2B5EF4-FFF2-40B4-BE49-F238E27FC236}">
                  <a16:creationId xmlns:a16="http://schemas.microsoft.com/office/drawing/2014/main" id="{1AE336B4-2077-4242-9791-438AF20412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0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4" name="Line 16">
              <a:extLst>
                <a:ext uri="{FF2B5EF4-FFF2-40B4-BE49-F238E27FC236}">
                  <a16:creationId xmlns:a16="http://schemas.microsoft.com/office/drawing/2014/main" id="{9F419711-4811-4388-953E-E584532ED7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40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5" name="Line 17">
              <a:extLst>
                <a:ext uri="{FF2B5EF4-FFF2-40B4-BE49-F238E27FC236}">
                  <a16:creationId xmlns:a16="http://schemas.microsoft.com/office/drawing/2014/main" id="{3FAC12EB-89E0-468D-855D-5A163D8B65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3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6" name="Line 18">
              <a:extLst>
                <a:ext uri="{FF2B5EF4-FFF2-40B4-BE49-F238E27FC236}">
                  <a16:creationId xmlns:a16="http://schemas.microsoft.com/office/drawing/2014/main" id="{D8E73082-09CF-406D-8A28-036D46ED8D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21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7" name="Line 19">
              <a:extLst>
                <a:ext uri="{FF2B5EF4-FFF2-40B4-BE49-F238E27FC236}">
                  <a16:creationId xmlns:a16="http://schemas.microsoft.com/office/drawing/2014/main" id="{9E0AB756-9B15-446B-A91A-5CEDB172000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1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8" name="Line 20">
              <a:extLst>
                <a:ext uri="{FF2B5EF4-FFF2-40B4-BE49-F238E27FC236}">
                  <a16:creationId xmlns:a16="http://schemas.microsoft.com/office/drawing/2014/main" id="{D9704598-6416-4923-9CD7-1BC2A746D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02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>
              <a:extLst>
                <a:ext uri="{FF2B5EF4-FFF2-40B4-BE49-F238E27FC236}">
                  <a16:creationId xmlns:a16="http://schemas.microsoft.com/office/drawing/2014/main" id="{1E6A41E1-F924-4B80-B371-8AE4DD1EBE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9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Line 22">
              <a:extLst>
                <a:ext uri="{FF2B5EF4-FFF2-40B4-BE49-F238E27FC236}">
                  <a16:creationId xmlns:a16="http://schemas.microsoft.com/office/drawing/2014/main" id="{8609F79F-0EA4-4F2F-AA16-C99099254AA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8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1" name="Line 23">
              <a:extLst>
                <a:ext uri="{FF2B5EF4-FFF2-40B4-BE49-F238E27FC236}">
                  <a16:creationId xmlns:a16="http://schemas.microsoft.com/office/drawing/2014/main" id="{A9CB3CE9-3AE1-4E4F-BD3E-60D2A3ECEE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>
              <a:extLst>
                <a:ext uri="{FF2B5EF4-FFF2-40B4-BE49-F238E27FC236}">
                  <a16:creationId xmlns:a16="http://schemas.microsoft.com/office/drawing/2014/main" id="{D225C35D-5303-4316-A677-FB912EEA90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Line 25">
              <a:extLst>
                <a:ext uri="{FF2B5EF4-FFF2-40B4-BE49-F238E27FC236}">
                  <a16:creationId xmlns:a16="http://schemas.microsoft.com/office/drawing/2014/main" id="{4BD57605-C0EF-455D-AB8F-BD8AA0A702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4" name="Line 26">
              <a:extLst>
                <a:ext uri="{FF2B5EF4-FFF2-40B4-BE49-F238E27FC236}">
                  <a16:creationId xmlns:a16="http://schemas.microsoft.com/office/drawing/2014/main" id="{EEAC0B04-F1C8-4B1E-BB31-2EF35F220C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Line 27">
              <a:extLst>
                <a:ext uri="{FF2B5EF4-FFF2-40B4-BE49-F238E27FC236}">
                  <a16:creationId xmlns:a16="http://schemas.microsoft.com/office/drawing/2014/main" id="{7AF64B02-F893-4C6E-9A10-D2B51A97558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6" name="Line 28">
              <a:extLst>
                <a:ext uri="{FF2B5EF4-FFF2-40B4-BE49-F238E27FC236}">
                  <a16:creationId xmlns:a16="http://schemas.microsoft.com/office/drawing/2014/main" id="{5340C2E4-1A02-4F1D-9D31-3150F865A64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>
              <a:extLst>
                <a:ext uri="{FF2B5EF4-FFF2-40B4-BE49-F238E27FC236}">
                  <a16:creationId xmlns:a16="http://schemas.microsoft.com/office/drawing/2014/main" id="{A956F2AE-A02C-44EE-874A-69EFE1BE28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Line 30">
              <a:extLst>
                <a:ext uri="{FF2B5EF4-FFF2-40B4-BE49-F238E27FC236}">
                  <a16:creationId xmlns:a16="http://schemas.microsoft.com/office/drawing/2014/main" id="{64B9777D-1E55-46FE-83EF-D3875DFE96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9" name="Line 31">
              <a:extLst>
                <a:ext uri="{FF2B5EF4-FFF2-40B4-BE49-F238E27FC236}">
                  <a16:creationId xmlns:a16="http://schemas.microsoft.com/office/drawing/2014/main" id="{433D3B3D-BE3A-495D-8F59-CD5AAD513D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Line 32">
              <a:extLst>
                <a:ext uri="{FF2B5EF4-FFF2-40B4-BE49-F238E27FC236}">
                  <a16:creationId xmlns:a16="http://schemas.microsoft.com/office/drawing/2014/main" id="{91A3C245-B082-4D94-8C18-2C19C03DB9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1" name="Text Box 33">
              <a:extLst>
                <a:ext uri="{FF2B5EF4-FFF2-40B4-BE49-F238E27FC236}">
                  <a16:creationId xmlns:a16="http://schemas.microsoft.com/office/drawing/2014/main" id="{4A61117B-D287-48EF-85CE-4F5773BA19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620"/>
              <a:ext cx="5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time (s)</a:t>
              </a:r>
            </a:p>
          </p:txBody>
        </p:sp>
        <p:sp>
          <p:nvSpPr>
            <p:cNvPr id="17442" name="Text Box 34">
              <a:extLst>
                <a:ext uri="{FF2B5EF4-FFF2-40B4-BE49-F238E27FC236}">
                  <a16:creationId xmlns:a16="http://schemas.microsoft.com/office/drawing/2014/main" id="{7631F9AB-2E8F-4F86-BC0B-0CAD8869D6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658" y="2606"/>
              <a:ext cx="9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velocity (m/s)</a:t>
              </a:r>
            </a:p>
          </p:txBody>
        </p:sp>
        <p:sp>
          <p:nvSpPr>
            <p:cNvPr id="17443" name="Text Box 35">
              <a:extLst>
                <a:ext uri="{FF2B5EF4-FFF2-40B4-BE49-F238E27FC236}">
                  <a16:creationId xmlns:a16="http://schemas.microsoft.com/office/drawing/2014/main" id="{DE4C3119-5D7C-447C-B64F-BFE115A6C3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776"/>
              <a:ext cx="24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17444" name="Text Box 36">
              <a:extLst>
                <a:ext uri="{FF2B5EF4-FFF2-40B4-BE49-F238E27FC236}">
                  <a16:creationId xmlns:a16="http://schemas.microsoft.com/office/drawing/2014/main" id="{76A7C175-AA92-44FF-80E6-F7EF5BDB56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504"/>
              <a:ext cx="24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-</a:t>
              </a:r>
            </a:p>
          </p:txBody>
        </p:sp>
      </p:grpSp>
      <p:sp>
        <p:nvSpPr>
          <p:cNvPr id="17413" name="Line 46">
            <a:extLst>
              <a:ext uri="{FF2B5EF4-FFF2-40B4-BE49-F238E27FC236}">
                <a16:creationId xmlns:a16="http://schemas.microsoft.com/office/drawing/2014/main" id="{285E29A0-ED3E-40AE-B93B-CDE30FEB29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3886200"/>
            <a:ext cx="419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Text Box 47">
            <a:extLst>
              <a:ext uri="{FF2B5EF4-FFF2-40B4-BE49-F238E27FC236}">
                <a16:creationId xmlns:a16="http://schemas.microsoft.com/office/drawing/2014/main" id="{11CCBBA5-CD65-4F15-A72F-AFC3AD4C2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3579813"/>
            <a:ext cx="2133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Object is moving at a constant velocity in the + direction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E480D7C5-D84E-4D64-9DDF-7B6BB92B6B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Velocity-Time Graphs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9753CFAA-0AFB-422F-9FBC-66DCA473C6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horizontal line on the V-T graph means constant velocity.</a:t>
            </a:r>
          </a:p>
        </p:txBody>
      </p:sp>
      <p:grpSp>
        <p:nvGrpSpPr>
          <p:cNvPr id="18436" name="Group 45">
            <a:extLst>
              <a:ext uri="{FF2B5EF4-FFF2-40B4-BE49-F238E27FC236}">
                <a16:creationId xmlns:a16="http://schemas.microsoft.com/office/drawing/2014/main" id="{B4A1BAAD-68FB-4CE3-B8FE-F824C27647BB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2971800"/>
            <a:ext cx="5562600" cy="3109913"/>
            <a:chOff x="1008" y="1776"/>
            <a:chExt cx="3504" cy="1959"/>
          </a:xfrm>
        </p:grpSpPr>
        <p:sp>
          <p:nvSpPr>
            <p:cNvPr id="18439" name="Line 46">
              <a:extLst>
                <a:ext uri="{FF2B5EF4-FFF2-40B4-BE49-F238E27FC236}">
                  <a16:creationId xmlns:a16="http://schemas.microsoft.com/office/drawing/2014/main" id="{557E4C57-7C3C-4F78-A94E-8436D335F6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92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0" name="Line 47">
              <a:extLst>
                <a:ext uri="{FF2B5EF4-FFF2-40B4-BE49-F238E27FC236}">
                  <a16:creationId xmlns:a16="http://schemas.microsoft.com/office/drawing/2014/main" id="{D4F64776-7A9C-4AC4-A7A9-674B0E1527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1" name="Line 48">
              <a:extLst>
                <a:ext uri="{FF2B5EF4-FFF2-40B4-BE49-F238E27FC236}">
                  <a16:creationId xmlns:a16="http://schemas.microsoft.com/office/drawing/2014/main" id="{5908E192-A7C4-43AB-965D-5D2B7EE63A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6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2" name="Line 49">
              <a:extLst>
                <a:ext uri="{FF2B5EF4-FFF2-40B4-BE49-F238E27FC236}">
                  <a16:creationId xmlns:a16="http://schemas.microsoft.com/office/drawing/2014/main" id="{0DAEA531-93AE-43D7-A8A3-EB3968DE74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54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3" name="Line 50">
              <a:extLst>
                <a:ext uri="{FF2B5EF4-FFF2-40B4-BE49-F238E27FC236}">
                  <a16:creationId xmlns:a16="http://schemas.microsoft.com/office/drawing/2014/main" id="{01CCDA25-982F-4F8F-9566-FF8DF675F1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44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4" name="Line 51">
              <a:extLst>
                <a:ext uri="{FF2B5EF4-FFF2-40B4-BE49-F238E27FC236}">
                  <a16:creationId xmlns:a16="http://schemas.microsoft.com/office/drawing/2014/main" id="{435320AF-4E77-4005-88AC-BC4E7DEB3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3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5" name="Line 52">
              <a:extLst>
                <a:ext uri="{FF2B5EF4-FFF2-40B4-BE49-F238E27FC236}">
                  <a16:creationId xmlns:a16="http://schemas.microsoft.com/office/drawing/2014/main" id="{2F934BD5-EA0C-48BE-ADBF-CA486F821B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25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6" name="Line 53">
              <a:extLst>
                <a:ext uri="{FF2B5EF4-FFF2-40B4-BE49-F238E27FC236}">
                  <a16:creationId xmlns:a16="http://schemas.microsoft.com/office/drawing/2014/main" id="{AC1B5E2C-827C-4363-92C9-4D7E27F0F2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16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7" name="Line 54">
              <a:extLst>
                <a:ext uri="{FF2B5EF4-FFF2-40B4-BE49-F238E27FC236}">
                  <a16:creationId xmlns:a16="http://schemas.microsoft.com/office/drawing/2014/main" id="{68AFB017-2B31-4B6A-9E62-379A0F6663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0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8" name="Line 55">
              <a:extLst>
                <a:ext uri="{FF2B5EF4-FFF2-40B4-BE49-F238E27FC236}">
                  <a16:creationId xmlns:a16="http://schemas.microsoft.com/office/drawing/2014/main" id="{D37422EA-96D5-4318-ADA1-B7180DD308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40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49" name="Line 56">
              <a:extLst>
                <a:ext uri="{FF2B5EF4-FFF2-40B4-BE49-F238E27FC236}">
                  <a16:creationId xmlns:a16="http://schemas.microsoft.com/office/drawing/2014/main" id="{3A92D617-313E-47E4-A0EB-1836CE0705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3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0" name="Line 57">
              <a:extLst>
                <a:ext uri="{FF2B5EF4-FFF2-40B4-BE49-F238E27FC236}">
                  <a16:creationId xmlns:a16="http://schemas.microsoft.com/office/drawing/2014/main" id="{4297DD52-B5F2-4A05-8475-56D6917AE12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21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1" name="Line 58">
              <a:extLst>
                <a:ext uri="{FF2B5EF4-FFF2-40B4-BE49-F238E27FC236}">
                  <a16:creationId xmlns:a16="http://schemas.microsoft.com/office/drawing/2014/main" id="{47C240B7-A981-4A97-A04C-AD2E42C02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1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2" name="Line 59">
              <a:extLst>
                <a:ext uri="{FF2B5EF4-FFF2-40B4-BE49-F238E27FC236}">
                  <a16:creationId xmlns:a16="http://schemas.microsoft.com/office/drawing/2014/main" id="{643A020C-A5E4-4C28-BE22-26CCA5DDF8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02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3" name="Line 60">
              <a:extLst>
                <a:ext uri="{FF2B5EF4-FFF2-40B4-BE49-F238E27FC236}">
                  <a16:creationId xmlns:a16="http://schemas.microsoft.com/office/drawing/2014/main" id="{EB633AEE-6582-4A6C-947B-497BB9DF56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9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4" name="Line 61">
              <a:extLst>
                <a:ext uri="{FF2B5EF4-FFF2-40B4-BE49-F238E27FC236}">
                  <a16:creationId xmlns:a16="http://schemas.microsoft.com/office/drawing/2014/main" id="{43B1409E-22E7-4C61-B9B7-DDCF7A1DF0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8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5" name="Line 62">
              <a:extLst>
                <a:ext uri="{FF2B5EF4-FFF2-40B4-BE49-F238E27FC236}">
                  <a16:creationId xmlns:a16="http://schemas.microsoft.com/office/drawing/2014/main" id="{CFECF26C-345F-4621-8BA3-3969C5B9D2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6" name="Line 63">
              <a:extLst>
                <a:ext uri="{FF2B5EF4-FFF2-40B4-BE49-F238E27FC236}">
                  <a16:creationId xmlns:a16="http://schemas.microsoft.com/office/drawing/2014/main" id="{76ACCD69-C2D2-4E4D-9D77-A9C680CA0F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7" name="Line 64">
              <a:extLst>
                <a:ext uri="{FF2B5EF4-FFF2-40B4-BE49-F238E27FC236}">
                  <a16:creationId xmlns:a16="http://schemas.microsoft.com/office/drawing/2014/main" id="{0613B63D-515E-4B67-AF0D-B3159C9CC0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8" name="Line 65">
              <a:extLst>
                <a:ext uri="{FF2B5EF4-FFF2-40B4-BE49-F238E27FC236}">
                  <a16:creationId xmlns:a16="http://schemas.microsoft.com/office/drawing/2014/main" id="{D914DC3D-E974-4447-9B21-F59527C752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59" name="Line 66">
              <a:extLst>
                <a:ext uri="{FF2B5EF4-FFF2-40B4-BE49-F238E27FC236}">
                  <a16:creationId xmlns:a16="http://schemas.microsoft.com/office/drawing/2014/main" id="{AB239B29-9F37-4704-9FDF-07DB77A796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0" name="Line 67">
              <a:extLst>
                <a:ext uri="{FF2B5EF4-FFF2-40B4-BE49-F238E27FC236}">
                  <a16:creationId xmlns:a16="http://schemas.microsoft.com/office/drawing/2014/main" id="{47E07057-1D70-432B-A37F-77964B10C0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1" name="Line 68">
              <a:extLst>
                <a:ext uri="{FF2B5EF4-FFF2-40B4-BE49-F238E27FC236}">
                  <a16:creationId xmlns:a16="http://schemas.microsoft.com/office/drawing/2014/main" id="{4355C13F-58DA-4F5E-B5CC-1FBA910077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2" name="Line 69">
              <a:extLst>
                <a:ext uri="{FF2B5EF4-FFF2-40B4-BE49-F238E27FC236}">
                  <a16:creationId xmlns:a16="http://schemas.microsoft.com/office/drawing/2014/main" id="{4918A001-8E0B-4268-8BBE-EAD3ACC457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3" name="Line 70">
              <a:extLst>
                <a:ext uri="{FF2B5EF4-FFF2-40B4-BE49-F238E27FC236}">
                  <a16:creationId xmlns:a16="http://schemas.microsoft.com/office/drawing/2014/main" id="{1B9CCE40-90AD-4A3E-BC58-474FA042F1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4" name="Line 71">
              <a:extLst>
                <a:ext uri="{FF2B5EF4-FFF2-40B4-BE49-F238E27FC236}">
                  <a16:creationId xmlns:a16="http://schemas.microsoft.com/office/drawing/2014/main" id="{5DCF6BF8-26DC-40A1-B2A5-78FD4F76C9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65" name="Text Box 72">
              <a:extLst>
                <a:ext uri="{FF2B5EF4-FFF2-40B4-BE49-F238E27FC236}">
                  <a16:creationId xmlns:a16="http://schemas.microsoft.com/office/drawing/2014/main" id="{6E5EDDEC-C1A6-4DD8-8F21-DFDDCD720B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620"/>
              <a:ext cx="5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time (s)</a:t>
              </a:r>
            </a:p>
          </p:txBody>
        </p:sp>
        <p:sp>
          <p:nvSpPr>
            <p:cNvPr id="18466" name="Text Box 73">
              <a:extLst>
                <a:ext uri="{FF2B5EF4-FFF2-40B4-BE49-F238E27FC236}">
                  <a16:creationId xmlns:a16="http://schemas.microsoft.com/office/drawing/2014/main" id="{467BA98E-69E0-495B-BA2E-7F11C6B090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658" y="2606"/>
              <a:ext cx="9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velocity (m/s)</a:t>
              </a:r>
            </a:p>
          </p:txBody>
        </p:sp>
        <p:sp>
          <p:nvSpPr>
            <p:cNvPr id="18467" name="Text Box 74">
              <a:extLst>
                <a:ext uri="{FF2B5EF4-FFF2-40B4-BE49-F238E27FC236}">
                  <a16:creationId xmlns:a16="http://schemas.microsoft.com/office/drawing/2014/main" id="{56F29040-6726-451E-9C06-ED664E6A2B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77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18468" name="Text Box 75">
              <a:extLst>
                <a:ext uri="{FF2B5EF4-FFF2-40B4-BE49-F238E27FC236}">
                  <a16:creationId xmlns:a16="http://schemas.microsoft.com/office/drawing/2014/main" id="{CBB781F1-5F4D-4724-A4F7-FAA9DC70EF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50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-</a:t>
              </a:r>
            </a:p>
          </p:txBody>
        </p:sp>
      </p:grpSp>
      <p:sp>
        <p:nvSpPr>
          <p:cNvPr id="18437" name="Line 76">
            <a:extLst>
              <a:ext uri="{FF2B5EF4-FFF2-40B4-BE49-F238E27FC236}">
                <a16:creationId xmlns:a16="http://schemas.microsoft.com/office/drawing/2014/main" id="{68DF30F1-A131-499C-8991-7B906B778C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4953000"/>
            <a:ext cx="419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Text Box 77">
            <a:extLst>
              <a:ext uri="{FF2B5EF4-FFF2-40B4-BE49-F238E27FC236}">
                <a16:creationId xmlns:a16="http://schemas.microsoft.com/office/drawing/2014/main" id="{BD0B4603-396A-4414-A1B5-D0574C96A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3732213"/>
            <a:ext cx="21336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Object is moving at a constant velocity in - direction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61A893C4-C251-4796-A41B-773CC66C48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Velocity-Time Graphs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C8C99A98-5204-4591-B614-5212619A8A3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an object isn’t moving, its velocity is zero.</a:t>
            </a:r>
          </a:p>
        </p:txBody>
      </p:sp>
      <p:grpSp>
        <p:nvGrpSpPr>
          <p:cNvPr id="19460" name="Group 4">
            <a:extLst>
              <a:ext uri="{FF2B5EF4-FFF2-40B4-BE49-F238E27FC236}">
                <a16:creationId xmlns:a16="http://schemas.microsoft.com/office/drawing/2014/main" id="{4C5AC2DD-48A4-4C6F-8CA0-E9E30A0391BB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124200"/>
            <a:ext cx="5562600" cy="3109913"/>
            <a:chOff x="1008" y="1776"/>
            <a:chExt cx="3504" cy="1959"/>
          </a:xfrm>
        </p:grpSpPr>
        <p:sp>
          <p:nvSpPr>
            <p:cNvPr id="19463" name="Line 5">
              <a:extLst>
                <a:ext uri="{FF2B5EF4-FFF2-40B4-BE49-F238E27FC236}">
                  <a16:creationId xmlns:a16="http://schemas.microsoft.com/office/drawing/2014/main" id="{DE265B3E-BCA4-452B-8906-876C0EBFE3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1920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4" name="Line 6">
              <a:extLst>
                <a:ext uri="{FF2B5EF4-FFF2-40B4-BE49-F238E27FC236}">
                  <a16:creationId xmlns:a16="http://schemas.microsoft.com/office/drawing/2014/main" id="{615DDA95-9F59-41B4-91BD-B3C45EF6F0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96" y="2736"/>
              <a:ext cx="264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5" name="Line 7">
              <a:extLst>
                <a:ext uri="{FF2B5EF4-FFF2-40B4-BE49-F238E27FC236}">
                  <a16:creationId xmlns:a16="http://schemas.microsoft.com/office/drawing/2014/main" id="{ADE9D11E-4C5A-47AD-B566-132520CD8CC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64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6" name="Line 8">
              <a:extLst>
                <a:ext uri="{FF2B5EF4-FFF2-40B4-BE49-F238E27FC236}">
                  <a16:creationId xmlns:a16="http://schemas.microsoft.com/office/drawing/2014/main" id="{EB7A3F4D-FA0B-44A9-993F-BF724168E35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54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7" name="Line 9">
              <a:extLst>
                <a:ext uri="{FF2B5EF4-FFF2-40B4-BE49-F238E27FC236}">
                  <a16:creationId xmlns:a16="http://schemas.microsoft.com/office/drawing/2014/main" id="{2FD7224D-FB09-4F60-85AC-838795332C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44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Line 10">
              <a:extLst>
                <a:ext uri="{FF2B5EF4-FFF2-40B4-BE49-F238E27FC236}">
                  <a16:creationId xmlns:a16="http://schemas.microsoft.com/office/drawing/2014/main" id="{944EDB58-52B1-4B4B-89B6-A0B3576A50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35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69" name="Line 11">
              <a:extLst>
                <a:ext uri="{FF2B5EF4-FFF2-40B4-BE49-F238E27FC236}">
                  <a16:creationId xmlns:a16="http://schemas.microsoft.com/office/drawing/2014/main" id="{202F6411-5E98-4178-8610-A698682207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25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0" name="Line 12">
              <a:extLst>
                <a:ext uri="{FF2B5EF4-FFF2-40B4-BE49-F238E27FC236}">
                  <a16:creationId xmlns:a16="http://schemas.microsoft.com/office/drawing/2014/main" id="{BDF43750-3662-4B34-BEB2-F58410DA549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16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1" name="Line 13">
              <a:extLst>
                <a:ext uri="{FF2B5EF4-FFF2-40B4-BE49-F238E27FC236}">
                  <a16:creationId xmlns:a16="http://schemas.microsoft.com/office/drawing/2014/main" id="{93B05A3E-E7A9-4B8C-8C68-FC4C2E544B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06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2" name="Line 14">
              <a:extLst>
                <a:ext uri="{FF2B5EF4-FFF2-40B4-BE49-F238E27FC236}">
                  <a16:creationId xmlns:a16="http://schemas.microsoft.com/office/drawing/2014/main" id="{5A88F785-4FB7-4F86-8047-1F53CEEAEC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40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3" name="Line 15">
              <a:extLst>
                <a:ext uri="{FF2B5EF4-FFF2-40B4-BE49-F238E27FC236}">
                  <a16:creationId xmlns:a16="http://schemas.microsoft.com/office/drawing/2014/main" id="{877F436D-210D-4270-9CF4-778F20EEF2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3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4" name="Line 16">
              <a:extLst>
                <a:ext uri="{FF2B5EF4-FFF2-40B4-BE49-F238E27FC236}">
                  <a16:creationId xmlns:a16="http://schemas.microsoft.com/office/drawing/2014/main" id="{8DCB9C81-EA51-41AD-BC5A-35DC01072A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21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5" name="Line 17">
              <a:extLst>
                <a:ext uri="{FF2B5EF4-FFF2-40B4-BE49-F238E27FC236}">
                  <a16:creationId xmlns:a16="http://schemas.microsoft.com/office/drawing/2014/main" id="{C583EABA-1D83-4EF8-BABE-58730B8D38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1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6" name="Line 18">
              <a:extLst>
                <a:ext uri="{FF2B5EF4-FFF2-40B4-BE49-F238E27FC236}">
                  <a16:creationId xmlns:a16="http://schemas.microsoft.com/office/drawing/2014/main" id="{0AFAB87E-23CF-4938-B4B6-0888BA303A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302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7" name="Line 19">
              <a:extLst>
                <a:ext uri="{FF2B5EF4-FFF2-40B4-BE49-F238E27FC236}">
                  <a16:creationId xmlns:a16="http://schemas.microsoft.com/office/drawing/2014/main" id="{75F32BE4-A49F-411B-BC0F-D385B052E1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9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8" name="Line 20">
              <a:extLst>
                <a:ext uri="{FF2B5EF4-FFF2-40B4-BE49-F238E27FC236}">
                  <a16:creationId xmlns:a16="http://schemas.microsoft.com/office/drawing/2014/main" id="{425BD4E7-19B4-42EB-AE46-D34CEA63E3C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28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79" name="Line 21">
              <a:extLst>
                <a:ext uri="{FF2B5EF4-FFF2-40B4-BE49-F238E27FC236}">
                  <a16:creationId xmlns:a16="http://schemas.microsoft.com/office/drawing/2014/main" id="{1E7AC011-0029-4224-9722-90CAC26BCB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0" name="Line 22">
              <a:extLst>
                <a:ext uri="{FF2B5EF4-FFF2-40B4-BE49-F238E27FC236}">
                  <a16:creationId xmlns:a16="http://schemas.microsoft.com/office/drawing/2014/main" id="{608BBDEC-DD87-404F-A8E3-0234116DFF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1" name="Line 23">
              <a:extLst>
                <a:ext uri="{FF2B5EF4-FFF2-40B4-BE49-F238E27FC236}">
                  <a16:creationId xmlns:a16="http://schemas.microsoft.com/office/drawing/2014/main" id="{7F338000-7B7A-4E29-9160-6A0C01CB0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1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2" name="Line 24">
              <a:extLst>
                <a:ext uri="{FF2B5EF4-FFF2-40B4-BE49-F238E27FC236}">
                  <a16:creationId xmlns:a16="http://schemas.microsoft.com/office/drawing/2014/main" id="{9C91AF07-5D01-4CBF-A84F-5D2E4978C9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5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3" name="Line 25">
              <a:extLst>
                <a:ext uri="{FF2B5EF4-FFF2-40B4-BE49-F238E27FC236}">
                  <a16:creationId xmlns:a16="http://schemas.microsoft.com/office/drawing/2014/main" id="{E1CD36B7-7B4A-4938-84BF-FFEC8B7676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4" name="Line 26">
              <a:extLst>
                <a:ext uri="{FF2B5EF4-FFF2-40B4-BE49-F238E27FC236}">
                  <a16:creationId xmlns:a16="http://schemas.microsoft.com/office/drawing/2014/main" id="{E27CB0FE-D437-474F-8358-CE43B431E6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5" name="Line 27">
              <a:extLst>
                <a:ext uri="{FF2B5EF4-FFF2-40B4-BE49-F238E27FC236}">
                  <a16:creationId xmlns:a16="http://schemas.microsoft.com/office/drawing/2014/main" id="{662BF6E0-8012-451E-A60C-EBDE91B533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7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6" name="Line 28">
              <a:extLst>
                <a:ext uri="{FF2B5EF4-FFF2-40B4-BE49-F238E27FC236}">
                  <a16:creationId xmlns:a16="http://schemas.microsoft.com/office/drawing/2014/main" id="{330A540B-C6DF-4C0A-8506-5898C17570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1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7" name="Line 29">
              <a:extLst>
                <a:ext uri="{FF2B5EF4-FFF2-40B4-BE49-F238E27FC236}">
                  <a16:creationId xmlns:a16="http://schemas.microsoft.com/office/drawing/2014/main" id="{EAEF36E3-A62E-4D0E-A7C2-44020732FC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5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8" name="Line 30">
              <a:extLst>
                <a:ext uri="{FF2B5EF4-FFF2-40B4-BE49-F238E27FC236}">
                  <a16:creationId xmlns:a16="http://schemas.microsoft.com/office/drawing/2014/main" id="{B250DF4E-6085-4A18-A0B8-CB8E451584F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96" y="268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89" name="Text Box 31">
              <a:extLst>
                <a:ext uri="{FF2B5EF4-FFF2-40B4-BE49-F238E27FC236}">
                  <a16:creationId xmlns:a16="http://schemas.microsoft.com/office/drawing/2014/main" id="{ECCA7FA4-2AAC-490A-86EC-2E18CB9B3F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620"/>
              <a:ext cx="5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time (s)</a:t>
              </a:r>
            </a:p>
          </p:txBody>
        </p:sp>
        <p:sp>
          <p:nvSpPr>
            <p:cNvPr id="19490" name="Text Box 32">
              <a:extLst>
                <a:ext uri="{FF2B5EF4-FFF2-40B4-BE49-F238E27FC236}">
                  <a16:creationId xmlns:a16="http://schemas.microsoft.com/office/drawing/2014/main" id="{42F1B3AA-5C32-471A-9B9B-1B712F770A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658" y="2606"/>
              <a:ext cx="9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velocity (m/s)</a:t>
              </a:r>
            </a:p>
          </p:txBody>
        </p:sp>
        <p:sp>
          <p:nvSpPr>
            <p:cNvPr id="19491" name="Text Box 33">
              <a:extLst>
                <a:ext uri="{FF2B5EF4-FFF2-40B4-BE49-F238E27FC236}">
                  <a16:creationId xmlns:a16="http://schemas.microsoft.com/office/drawing/2014/main" id="{5757B4D8-4FB8-4EC4-B92C-9BBCAC887E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1776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19492" name="Text Box 34">
              <a:extLst>
                <a:ext uri="{FF2B5EF4-FFF2-40B4-BE49-F238E27FC236}">
                  <a16:creationId xmlns:a16="http://schemas.microsoft.com/office/drawing/2014/main" id="{FA9A5B0D-1A5A-438C-8C0B-28761764AB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350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-</a:t>
              </a:r>
            </a:p>
          </p:txBody>
        </p:sp>
      </p:grpSp>
      <p:sp>
        <p:nvSpPr>
          <p:cNvPr id="19461" name="Line 35">
            <a:extLst>
              <a:ext uri="{FF2B5EF4-FFF2-40B4-BE49-F238E27FC236}">
                <a16:creationId xmlns:a16="http://schemas.microsoft.com/office/drawing/2014/main" id="{FCB97DF3-F79C-43CC-B56E-60D3B4344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1371600" y="4648200"/>
            <a:ext cx="419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Text Box 36">
            <a:extLst>
              <a:ext uri="{FF2B5EF4-FFF2-40B4-BE49-F238E27FC236}">
                <a16:creationId xmlns:a16="http://schemas.microsoft.com/office/drawing/2014/main" id="{B2205054-24B6-40BE-894B-FFD5BC61C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884613"/>
            <a:ext cx="2133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4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800"/>
              <a:t>Object is at rest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672265B-FD07-40E0-8B3F-3FFDF94D88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Velocity-Time Graphs</a:t>
            </a: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B02B8E3-97C9-444F-B15C-3D674C6980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the V-T line has a positive slope, the object is undergoing acceleration in positive direction.</a:t>
            </a:r>
          </a:p>
          <a:p>
            <a:pPr lvl="1" eaLnBrk="1" hangingPunct="1"/>
            <a:r>
              <a:rPr lang="en-US" altLang="en-US"/>
              <a:t>If v is in positive quadrant, object is speeding up.</a:t>
            </a:r>
          </a:p>
          <a:p>
            <a:pPr lvl="1" eaLnBrk="1" hangingPunct="1"/>
            <a:r>
              <a:rPr lang="en-US" altLang="en-US"/>
              <a:t>If v is in negative quadrant, object is slowing down.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bldLvl="5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AD8733C1-DE4F-49A2-A5F4-D125A6EB7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Velocity-Time Graphs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4963DBFF-6E55-4C79-8F01-CECD64531D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V-T graph has positive slope.</a:t>
            </a:r>
          </a:p>
        </p:txBody>
      </p:sp>
      <p:grpSp>
        <p:nvGrpSpPr>
          <p:cNvPr id="60487" name="Group 71">
            <a:extLst>
              <a:ext uri="{FF2B5EF4-FFF2-40B4-BE49-F238E27FC236}">
                <a16:creationId xmlns:a16="http://schemas.microsoft.com/office/drawing/2014/main" id="{5F09B056-02B4-458E-ADE4-1C5ED4069AA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452688"/>
            <a:ext cx="3810000" cy="3644900"/>
            <a:chOff x="432" y="1545"/>
            <a:chExt cx="2400" cy="2296"/>
          </a:xfrm>
        </p:grpSpPr>
        <p:sp>
          <p:nvSpPr>
            <p:cNvPr id="21543" name="Line 5">
              <a:extLst>
                <a:ext uri="{FF2B5EF4-FFF2-40B4-BE49-F238E27FC236}">
                  <a16:creationId xmlns:a16="http://schemas.microsoft.com/office/drawing/2014/main" id="{DE37B5A2-6446-4FB3-8798-31767A6905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689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4" name="Line 7">
              <a:extLst>
                <a:ext uri="{FF2B5EF4-FFF2-40B4-BE49-F238E27FC236}">
                  <a16:creationId xmlns:a16="http://schemas.microsoft.com/office/drawing/2014/main" id="{18DF1349-C078-45A6-85D4-6822649801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40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5" name="Line 8">
              <a:extLst>
                <a:ext uri="{FF2B5EF4-FFF2-40B4-BE49-F238E27FC236}">
                  <a16:creationId xmlns:a16="http://schemas.microsoft.com/office/drawing/2014/main" id="{1B6A1623-8AE6-43A5-A2AA-85B64CBEB9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313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6" name="Line 9">
              <a:extLst>
                <a:ext uri="{FF2B5EF4-FFF2-40B4-BE49-F238E27FC236}">
                  <a16:creationId xmlns:a16="http://schemas.microsoft.com/office/drawing/2014/main" id="{E278CC66-3234-4180-8A8D-42B2D8E5BA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21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7" name="Line 10">
              <a:extLst>
                <a:ext uri="{FF2B5EF4-FFF2-40B4-BE49-F238E27FC236}">
                  <a16:creationId xmlns:a16="http://schemas.microsoft.com/office/drawing/2014/main" id="{2BD4AA56-D6D1-422C-9FF4-0E4DE5A628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121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Line 11">
              <a:extLst>
                <a:ext uri="{FF2B5EF4-FFF2-40B4-BE49-F238E27FC236}">
                  <a16:creationId xmlns:a16="http://schemas.microsoft.com/office/drawing/2014/main" id="{86C0188D-3350-4791-8794-A7EEE93FFE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02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9" name="Line 12">
              <a:extLst>
                <a:ext uri="{FF2B5EF4-FFF2-40B4-BE49-F238E27FC236}">
                  <a16:creationId xmlns:a16="http://schemas.microsoft.com/office/drawing/2014/main" id="{15958008-FC90-4B6B-A7E1-1A40D5A291E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92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Line 13">
              <a:extLst>
                <a:ext uri="{FF2B5EF4-FFF2-40B4-BE49-F238E27FC236}">
                  <a16:creationId xmlns:a16="http://schemas.microsoft.com/office/drawing/2014/main" id="{F43B931C-CB19-4A95-94D5-61E2E43751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1833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Line 14">
              <a:extLst>
                <a:ext uri="{FF2B5EF4-FFF2-40B4-BE49-F238E27FC236}">
                  <a16:creationId xmlns:a16="http://schemas.microsoft.com/office/drawing/2014/main" id="{3F1C645B-C6A7-431F-A777-43B3243E61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17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Line 15">
              <a:extLst>
                <a:ext uri="{FF2B5EF4-FFF2-40B4-BE49-F238E27FC236}">
                  <a16:creationId xmlns:a16="http://schemas.microsoft.com/office/drawing/2014/main" id="{8E267332-B0E8-44FD-9B26-F22711C8008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3081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Line 16">
              <a:extLst>
                <a:ext uri="{FF2B5EF4-FFF2-40B4-BE49-F238E27FC236}">
                  <a16:creationId xmlns:a16="http://schemas.microsoft.com/office/drawing/2014/main" id="{B3DABB03-296A-452E-AEFE-7D6A24FAB4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985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4" name="Line 17">
              <a:extLst>
                <a:ext uri="{FF2B5EF4-FFF2-40B4-BE49-F238E27FC236}">
                  <a16:creationId xmlns:a16="http://schemas.microsoft.com/office/drawing/2014/main" id="{19FECCDD-DD3E-4FFD-A5E2-9850692ACE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889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Line 18">
              <a:extLst>
                <a:ext uri="{FF2B5EF4-FFF2-40B4-BE49-F238E27FC236}">
                  <a16:creationId xmlns:a16="http://schemas.microsoft.com/office/drawing/2014/main" id="{31AC256E-1163-42DC-951C-29BA7EC26B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793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Line 19">
              <a:extLst>
                <a:ext uri="{FF2B5EF4-FFF2-40B4-BE49-F238E27FC236}">
                  <a16:creationId xmlns:a16="http://schemas.microsoft.com/office/drawing/2014/main" id="{9E50FAFD-ADF4-45C7-ADCC-8B924740C6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697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7" name="Line 20">
              <a:extLst>
                <a:ext uri="{FF2B5EF4-FFF2-40B4-BE49-F238E27FC236}">
                  <a16:creationId xmlns:a16="http://schemas.microsoft.com/office/drawing/2014/main" id="{E33113FF-35C0-41DA-BD5F-A39D49C438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2" y="2601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58" name="Group 37">
              <a:extLst>
                <a:ext uri="{FF2B5EF4-FFF2-40B4-BE49-F238E27FC236}">
                  <a16:creationId xmlns:a16="http://schemas.microsoft.com/office/drawing/2014/main" id="{EA74AE54-6661-4978-B64C-3635540EAD9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2457"/>
              <a:ext cx="1296" cy="96"/>
              <a:chOff x="960" y="2976"/>
              <a:chExt cx="2640" cy="96"/>
            </a:xfrm>
          </p:grpSpPr>
          <p:sp>
            <p:nvSpPr>
              <p:cNvPr id="21565" name="Line 6">
                <a:extLst>
                  <a:ext uri="{FF2B5EF4-FFF2-40B4-BE49-F238E27FC236}">
                    <a16:creationId xmlns:a16="http://schemas.microsoft.com/office/drawing/2014/main" id="{5AA63BF0-2C45-46FA-BDB6-2CFC49DB56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3024"/>
                <a:ext cx="26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6" name="Line 21">
                <a:extLst>
                  <a:ext uri="{FF2B5EF4-FFF2-40B4-BE49-F238E27FC236}">
                    <a16:creationId xmlns:a16="http://schemas.microsoft.com/office/drawing/2014/main" id="{C047DADC-0454-4DAE-813D-97235161D0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7" name="Line 22">
                <a:extLst>
                  <a:ext uri="{FF2B5EF4-FFF2-40B4-BE49-F238E27FC236}">
                    <a16:creationId xmlns:a16="http://schemas.microsoft.com/office/drawing/2014/main" id="{B0833608-9F23-4F48-AE6C-A4142B9BB7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8" name="Line 23">
                <a:extLst>
                  <a:ext uri="{FF2B5EF4-FFF2-40B4-BE49-F238E27FC236}">
                    <a16:creationId xmlns:a16="http://schemas.microsoft.com/office/drawing/2014/main" id="{75E63F41-5669-4686-B553-A3C27A6763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69" name="Line 24">
                <a:extLst>
                  <a:ext uri="{FF2B5EF4-FFF2-40B4-BE49-F238E27FC236}">
                    <a16:creationId xmlns:a16="http://schemas.microsoft.com/office/drawing/2014/main" id="{822129C8-975C-4083-8C84-ECE1BC027D4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0" name="Line 25">
                <a:extLst>
                  <a:ext uri="{FF2B5EF4-FFF2-40B4-BE49-F238E27FC236}">
                    <a16:creationId xmlns:a16="http://schemas.microsoft.com/office/drawing/2014/main" id="{793A31E2-EAFB-491D-BBEE-CDAD75A98B2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1" name="Line 26">
                <a:extLst>
                  <a:ext uri="{FF2B5EF4-FFF2-40B4-BE49-F238E27FC236}">
                    <a16:creationId xmlns:a16="http://schemas.microsoft.com/office/drawing/2014/main" id="{2C89D42B-CD28-4D6B-862D-1011032D905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2" name="Line 27">
                <a:extLst>
                  <a:ext uri="{FF2B5EF4-FFF2-40B4-BE49-F238E27FC236}">
                    <a16:creationId xmlns:a16="http://schemas.microsoft.com/office/drawing/2014/main" id="{B774AD1C-19F9-4003-8573-BA1D92C7AD6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3" name="Line 28">
                <a:extLst>
                  <a:ext uri="{FF2B5EF4-FFF2-40B4-BE49-F238E27FC236}">
                    <a16:creationId xmlns:a16="http://schemas.microsoft.com/office/drawing/2014/main" id="{59DEC1AB-7B80-4C54-B791-F9B4C97A383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4" name="Line 29">
                <a:extLst>
                  <a:ext uri="{FF2B5EF4-FFF2-40B4-BE49-F238E27FC236}">
                    <a16:creationId xmlns:a16="http://schemas.microsoft.com/office/drawing/2014/main" id="{9277479A-E326-41FC-90C0-85748FA123C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75" name="Line 30">
                <a:extLst>
                  <a:ext uri="{FF2B5EF4-FFF2-40B4-BE49-F238E27FC236}">
                    <a16:creationId xmlns:a16="http://schemas.microsoft.com/office/drawing/2014/main" id="{7AABC56E-B919-4D94-961E-E717D881073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59" name="Text Box 31">
              <a:extLst>
                <a:ext uri="{FF2B5EF4-FFF2-40B4-BE49-F238E27FC236}">
                  <a16:creationId xmlns:a16="http://schemas.microsoft.com/office/drawing/2014/main" id="{F24C01F8-85A0-40A4-98C0-95F388E43F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2409"/>
              <a:ext cx="5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time (s)</a:t>
              </a:r>
            </a:p>
          </p:txBody>
        </p:sp>
        <p:sp>
          <p:nvSpPr>
            <p:cNvPr id="21560" name="Text Box 32">
              <a:extLst>
                <a:ext uri="{FF2B5EF4-FFF2-40B4-BE49-F238E27FC236}">
                  <a16:creationId xmlns:a16="http://schemas.microsoft.com/office/drawing/2014/main" id="{D71F3BBC-7E11-4B37-BAF8-56613F9C6B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82" y="2375"/>
              <a:ext cx="9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velocity (m/s)</a:t>
              </a:r>
            </a:p>
          </p:txBody>
        </p:sp>
        <p:sp>
          <p:nvSpPr>
            <p:cNvPr id="21561" name="Text Box 33">
              <a:extLst>
                <a:ext uri="{FF2B5EF4-FFF2-40B4-BE49-F238E27FC236}">
                  <a16:creationId xmlns:a16="http://schemas.microsoft.com/office/drawing/2014/main" id="{6D15302D-9B1B-42B6-B147-EE4BBFA3CCA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1545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1562" name="Text Box 34">
              <a:extLst>
                <a:ext uri="{FF2B5EF4-FFF2-40B4-BE49-F238E27FC236}">
                  <a16:creationId xmlns:a16="http://schemas.microsoft.com/office/drawing/2014/main" id="{C5F7882D-C103-4B43-9088-0CE0C6B9FE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" y="3273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-</a:t>
              </a:r>
            </a:p>
          </p:txBody>
        </p:sp>
        <p:sp>
          <p:nvSpPr>
            <p:cNvPr id="21563" name="Line 35">
              <a:extLst>
                <a:ext uri="{FF2B5EF4-FFF2-40B4-BE49-F238E27FC236}">
                  <a16:creationId xmlns:a16="http://schemas.microsoft.com/office/drawing/2014/main" id="{0BC8166C-9703-405D-ADD1-CE01695BB49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1881"/>
              <a:ext cx="1248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64" name="Text Box 36">
              <a:extLst>
                <a:ext uri="{FF2B5EF4-FFF2-40B4-BE49-F238E27FC236}">
                  <a16:creationId xmlns:a16="http://schemas.microsoft.com/office/drawing/2014/main" id="{E1AFD6D8-F558-458A-9B50-2637DF056E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264"/>
              <a:ext cx="192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Positive velocity and positive slope: object is speeding up!</a:t>
              </a:r>
            </a:p>
          </p:txBody>
        </p:sp>
      </p:grpSp>
      <p:grpSp>
        <p:nvGrpSpPr>
          <p:cNvPr id="60488" name="Group 72">
            <a:extLst>
              <a:ext uri="{FF2B5EF4-FFF2-40B4-BE49-F238E27FC236}">
                <a16:creationId xmlns:a16="http://schemas.microsoft.com/office/drawing/2014/main" id="{CAAAC8ED-0E58-4237-A982-86897BB1BEDE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451100"/>
            <a:ext cx="3886200" cy="3644900"/>
            <a:chOff x="2880" y="1544"/>
            <a:chExt cx="2448" cy="2296"/>
          </a:xfrm>
        </p:grpSpPr>
        <p:sp>
          <p:nvSpPr>
            <p:cNvPr id="21510" name="Line 38">
              <a:extLst>
                <a:ext uri="{FF2B5EF4-FFF2-40B4-BE49-F238E27FC236}">
                  <a16:creationId xmlns:a16="http://schemas.microsoft.com/office/drawing/2014/main" id="{CF9A8DD4-E75C-4AB1-8C1E-CF780B9BBF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688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1" name="Line 39">
              <a:extLst>
                <a:ext uri="{FF2B5EF4-FFF2-40B4-BE49-F238E27FC236}">
                  <a16:creationId xmlns:a16="http://schemas.microsoft.com/office/drawing/2014/main" id="{1723EAF9-8922-4EFC-AAF3-2DF0F3AB1C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40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2" name="Line 40">
              <a:extLst>
                <a:ext uri="{FF2B5EF4-FFF2-40B4-BE49-F238E27FC236}">
                  <a16:creationId xmlns:a16="http://schemas.microsoft.com/office/drawing/2014/main" id="{17FAF36B-B8D4-4024-841D-AD38EB3C63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3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3" name="Line 41">
              <a:extLst>
                <a:ext uri="{FF2B5EF4-FFF2-40B4-BE49-F238E27FC236}">
                  <a16:creationId xmlns:a16="http://schemas.microsoft.com/office/drawing/2014/main" id="{1F02C374-AC19-40E1-83A6-9D4D177D19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21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42">
              <a:extLst>
                <a:ext uri="{FF2B5EF4-FFF2-40B4-BE49-F238E27FC236}">
                  <a16:creationId xmlns:a16="http://schemas.microsoft.com/office/drawing/2014/main" id="{E087FE3C-FBD0-44D3-BE1A-BE877B7910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1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5" name="Line 43">
              <a:extLst>
                <a:ext uri="{FF2B5EF4-FFF2-40B4-BE49-F238E27FC236}">
                  <a16:creationId xmlns:a16="http://schemas.microsoft.com/office/drawing/2014/main" id="{01703DDB-EDD6-4A8E-841E-AB079EB83C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02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6" name="Line 44">
              <a:extLst>
                <a:ext uri="{FF2B5EF4-FFF2-40B4-BE49-F238E27FC236}">
                  <a16:creationId xmlns:a16="http://schemas.microsoft.com/office/drawing/2014/main" id="{59796EFE-652F-458C-AFEB-88DD5977D5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9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7" name="Line 45">
              <a:extLst>
                <a:ext uri="{FF2B5EF4-FFF2-40B4-BE49-F238E27FC236}">
                  <a16:creationId xmlns:a16="http://schemas.microsoft.com/office/drawing/2014/main" id="{E6493CAA-F515-4CA1-9E4C-C8CC5F19A9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8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8" name="Line 46">
              <a:extLst>
                <a:ext uri="{FF2B5EF4-FFF2-40B4-BE49-F238E27FC236}">
                  <a16:creationId xmlns:a16="http://schemas.microsoft.com/office/drawing/2014/main" id="{99EF85C2-1B39-4CDF-854D-A1D880F22A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17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9" name="Line 47">
              <a:extLst>
                <a:ext uri="{FF2B5EF4-FFF2-40B4-BE49-F238E27FC236}">
                  <a16:creationId xmlns:a16="http://schemas.microsoft.com/office/drawing/2014/main" id="{5B7AA00F-A35B-4D89-91DE-14107AF291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0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0" name="Line 48">
              <a:extLst>
                <a:ext uri="{FF2B5EF4-FFF2-40B4-BE49-F238E27FC236}">
                  <a16:creationId xmlns:a16="http://schemas.microsoft.com/office/drawing/2014/main" id="{ACBC05BE-94E7-42ED-B91B-B1D34D8E97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8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1" name="Line 49">
              <a:extLst>
                <a:ext uri="{FF2B5EF4-FFF2-40B4-BE49-F238E27FC236}">
                  <a16:creationId xmlns:a16="http://schemas.microsoft.com/office/drawing/2014/main" id="{83365E21-F129-4D6B-9B30-957A645BBB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88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2" name="Line 50">
              <a:extLst>
                <a:ext uri="{FF2B5EF4-FFF2-40B4-BE49-F238E27FC236}">
                  <a16:creationId xmlns:a16="http://schemas.microsoft.com/office/drawing/2014/main" id="{6B57DEF6-3D09-44B4-B0CA-30C4E634C5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79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3" name="Line 51">
              <a:extLst>
                <a:ext uri="{FF2B5EF4-FFF2-40B4-BE49-F238E27FC236}">
                  <a16:creationId xmlns:a16="http://schemas.microsoft.com/office/drawing/2014/main" id="{603A32C3-D2D5-4612-889E-8DAB0665A0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69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24" name="Line 52">
              <a:extLst>
                <a:ext uri="{FF2B5EF4-FFF2-40B4-BE49-F238E27FC236}">
                  <a16:creationId xmlns:a16="http://schemas.microsoft.com/office/drawing/2014/main" id="{3582E937-24CB-4D72-B2AC-76DEA59E9F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6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1525" name="Group 53">
              <a:extLst>
                <a:ext uri="{FF2B5EF4-FFF2-40B4-BE49-F238E27FC236}">
                  <a16:creationId xmlns:a16="http://schemas.microsoft.com/office/drawing/2014/main" id="{0B3E5A33-A781-4950-8158-D437CD0157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8" y="2456"/>
              <a:ext cx="1296" cy="96"/>
              <a:chOff x="960" y="2976"/>
              <a:chExt cx="2640" cy="96"/>
            </a:xfrm>
          </p:grpSpPr>
          <p:sp>
            <p:nvSpPr>
              <p:cNvPr id="21532" name="Line 54">
                <a:extLst>
                  <a:ext uri="{FF2B5EF4-FFF2-40B4-BE49-F238E27FC236}">
                    <a16:creationId xmlns:a16="http://schemas.microsoft.com/office/drawing/2014/main" id="{E19EF275-512F-4873-A77D-A336204F5F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3024"/>
                <a:ext cx="26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3" name="Line 55">
                <a:extLst>
                  <a:ext uri="{FF2B5EF4-FFF2-40B4-BE49-F238E27FC236}">
                    <a16:creationId xmlns:a16="http://schemas.microsoft.com/office/drawing/2014/main" id="{C5B4053F-94FD-4D8B-B156-9BDAC0B352A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4" name="Line 56">
                <a:extLst>
                  <a:ext uri="{FF2B5EF4-FFF2-40B4-BE49-F238E27FC236}">
                    <a16:creationId xmlns:a16="http://schemas.microsoft.com/office/drawing/2014/main" id="{12E0B8E2-DC2B-4CFF-A7FD-A501760DFA0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5" name="Line 57">
                <a:extLst>
                  <a:ext uri="{FF2B5EF4-FFF2-40B4-BE49-F238E27FC236}">
                    <a16:creationId xmlns:a16="http://schemas.microsoft.com/office/drawing/2014/main" id="{F27E7D29-16BA-4089-85A3-5C60FAC782D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6" name="Line 58">
                <a:extLst>
                  <a:ext uri="{FF2B5EF4-FFF2-40B4-BE49-F238E27FC236}">
                    <a16:creationId xmlns:a16="http://schemas.microsoft.com/office/drawing/2014/main" id="{4CB678E1-7D01-4D2C-A0A4-BE1238E996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7" name="Line 59">
                <a:extLst>
                  <a:ext uri="{FF2B5EF4-FFF2-40B4-BE49-F238E27FC236}">
                    <a16:creationId xmlns:a16="http://schemas.microsoft.com/office/drawing/2014/main" id="{07AB9787-1D66-4BFA-9184-397A449780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8" name="Line 60">
                <a:extLst>
                  <a:ext uri="{FF2B5EF4-FFF2-40B4-BE49-F238E27FC236}">
                    <a16:creationId xmlns:a16="http://schemas.microsoft.com/office/drawing/2014/main" id="{864CD66D-305D-4E47-9F30-664F0DA04D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39" name="Line 61">
                <a:extLst>
                  <a:ext uri="{FF2B5EF4-FFF2-40B4-BE49-F238E27FC236}">
                    <a16:creationId xmlns:a16="http://schemas.microsoft.com/office/drawing/2014/main" id="{66CA7670-EE6B-43B7-ABF6-53DC89F59A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0" name="Line 62">
                <a:extLst>
                  <a:ext uri="{FF2B5EF4-FFF2-40B4-BE49-F238E27FC236}">
                    <a16:creationId xmlns:a16="http://schemas.microsoft.com/office/drawing/2014/main" id="{9C8822A5-674F-46EA-BB58-67ADED55B89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1" name="Line 63">
                <a:extLst>
                  <a:ext uri="{FF2B5EF4-FFF2-40B4-BE49-F238E27FC236}">
                    <a16:creationId xmlns:a16="http://schemas.microsoft.com/office/drawing/2014/main" id="{F814BC02-C348-45A6-952D-D50D2698FC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542" name="Line 64">
                <a:extLst>
                  <a:ext uri="{FF2B5EF4-FFF2-40B4-BE49-F238E27FC236}">
                    <a16:creationId xmlns:a16="http://schemas.microsoft.com/office/drawing/2014/main" id="{B0496602-D1B5-473D-8F17-2C1DD45893E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26" name="Text Box 65">
              <a:extLst>
                <a:ext uri="{FF2B5EF4-FFF2-40B4-BE49-F238E27FC236}">
                  <a16:creationId xmlns:a16="http://schemas.microsoft.com/office/drawing/2014/main" id="{4CEBFEF3-0617-43AF-B304-5831CC5305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408"/>
              <a:ext cx="5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time (s)</a:t>
              </a:r>
            </a:p>
          </p:txBody>
        </p:sp>
        <p:sp>
          <p:nvSpPr>
            <p:cNvPr id="21527" name="Text Box 66">
              <a:extLst>
                <a:ext uri="{FF2B5EF4-FFF2-40B4-BE49-F238E27FC236}">
                  <a16:creationId xmlns:a16="http://schemas.microsoft.com/office/drawing/2014/main" id="{ED06BC4D-FC67-4B88-AD11-0BCB5EDED6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2530" y="2374"/>
              <a:ext cx="9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velocity (m/s)</a:t>
              </a:r>
            </a:p>
          </p:txBody>
        </p:sp>
        <p:sp>
          <p:nvSpPr>
            <p:cNvPr id="21528" name="Text Box 67">
              <a:extLst>
                <a:ext uri="{FF2B5EF4-FFF2-40B4-BE49-F238E27FC236}">
                  <a16:creationId xmlns:a16="http://schemas.microsoft.com/office/drawing/2014/main" id="{FD98E4E8-47A6-40D0-9483-47EE3D701A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54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1529" name="Text Box 68">
              <a:extLst>
                <a:ext uri="{FF2B5EF4-FFF2-40B4-BE49-F238E27FC236}">
                  <a16:creationId xmlns:a16="http://schemas.microsoft.com/office/drawing/2014/main" id="{8E8CE0A7-47A2-44C5-8EEB-871C885FC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272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-</a:t>
              </a:r>
            </a:p>
          </p:txBody>
        </p:sp>
        <p:sp>
          <p:nvSpPr>
            <p:cNvPr id="21530" name="Line 69">
              <a:extLst>
                <a:ext uri="{FF2B5EF4-FFF2-40B4-BE49-F238E27FC236}">
                  <a16:creationId xmlns:a16="http://schemas.microsoft.com/office/drawing/2014/main" id="{267F14AB-CB59-49E1-8B76-001A3A0AEA4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68" y="2640"/>
              <a:ext cx="1248" cy="52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Text Box 70">
              <a:extLst>
                <a:ext uri="{FF2B5EF4-FFF2-40B4-BE49-F238E27FC236}">
                  <a16:creationId xmlns:a16="http://schemas.microsoft.com/office/drawing/2014/main" id="{4AB2A5D2-53BB-491E-8E4D-C38C2FEC2C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3263"/>
              <a:ext cx="192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Negative velocity and positive slope,: object is slowing down.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F573CDD-4202-4F7B-9DDD-4396DA0A60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Velocity-Time Graphs</a:t>
            </a:r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FE74763C-E3D9-4E47-9BD0-549BBA330B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the V-T line has a negative slope, the object is undergoing acceleration in the negative direction.</a:t>
            </a:r>
          </a:p>
          <a:p>
            <a:pPr lvl="1" eaLnBrk="1" hangingPunct="1"/>
            <a:r>
              <a:rPr lang="en-US" altLang="en-US"/>
              <a:t>If v is positive, the object is slowing down.</a:t>
            </a:r>
          </a:p>
          <a:p>
            <a:pPr lvl="1" eaLnBrk="1" hangingPunct="1"/>
            <a:r>
              <a:rPr lang="en-US" altLang="en-US"/>
              <a:t>If v is negative also, the object is speeding 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bldLvl="5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F505CA7D-942B-4BA1-9BA6-4525495C2A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Velocity-Time Graphs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BCF36AA-85A0-4727-8AC0-22BDB337C3C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V-T graph has negative slope.</a:t>
            </a:r>
          </a:p>
        </p:txBody>
      </p:sp>
      <p:grpSp>
        <p:nvGrpSpPr>
          <p:cNvPr id="62538" name="Group 74">
            <a:extLst>
              <a:ext uri="{FF2B5EF4-FFF2-40B4-BE49-F238E27FC236}">
                <a16:creationId xmlns:a16="http://schemas.microsoft.com/office/drawing/2014/main" id="{E7862FAE-72E6-4440-8125-9E646FFE2FF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452688"/>
            <a:ext cx="3810000" cy="3644900"/>
            <a:chOff x="432" y="1545"/>
            <a:chExt cx="2400" cy="2296"/>
          </a:xfrm>
        </p:grpSpPr>
        <p:grpSp>
          <p:nvGrpSpPr>
            <p:cNvPr id="23591" name="Group 72">
              <a:extLst>
                <a:ext uri="{FF2B5EF4-FFF2-40B4-BE49-F238E27FC236}">
                  <a16:creationId xmlns:a16="http://schemas.microsoft.com/office/drawing/2014/main" id="{3C45DCB9-EE91-4511-8C49-9E3A5C799E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2" y="1545"/>
              <a:ext cx="2160" cy="1959"/>
              <a:chOff x="432" y="1545"/>
              <a:chExt cx="2160" cy="1959"/>
            </a:xfrm>
          </p:grpSpPr>
          <p:sp>
            <p:nvSpPr>
              <p:cNvPr id="23593" name="Line 5">
                <a:extLst>
                  <a:ext uri="{FF2B5EF4-FFF2-40B4-BE49-F238E27FC236}">
                    <a16:creationId xmlns:a16="http://schemas.microsoft.com/office/drawing/2014/main" id="{F67A72A7-A3FA-45B0-B31B-3E90014F52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689"/>
                <a:ext cx="0" cy="16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4" name="Line 6">
                <a:extLst>
                  <a:ext uri="{FF2B5EF4-FFF2-40B4-BE49-F238E27FC236}">
                    <a16:creationId xmlns:a16="http://schemas.microsoft.com/office/drawing/2014/main" id="{DBA6CE5D-8A47-4517-9B55-172A5362FD6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409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5" name="Line 7">
                <a:extLst>
                  <a:ext uri="{FF2B5EF4-FFF2-40B4-BE49-F238E27FC236}">
                    <a16:creationId xmlns:a16="http://schemas.microsoft.com/office/drawing/2014/main" id="{EF4BDD75-0F7C-43E7-A94B-AB56BBA3FA5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313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6" name="Line 8">
                <a:extLst>
                  <a:ext uri="{FF2B5EF4-FFF2-40B4-BE49-F238E27FC236}">
                    <a16:creationId xmlns:a16="http://schemas.microsoft.com/office/drawing/2014/main" id="{AD89613D-8679-4DA5-B606-166166B4DD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217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7" name="Line 9">
                <a:extLst>
                  <a:ext uri="{FF2B5EF4-FFF2-40B4-BE49-F238E27FC236}">
                    <a16:creationId xmlns:a16="http://schemas.microsoft.com/office/drawing/2014/main" id="{68615C4E-76C1-42D3-9BBA-5AB21733C0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121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8" name="Line 10">
                <a:extLst>
                  <a:ext uri="{FF2B5EF4-FFF2-40B4-BE49-F238E27FC236}">
                    <a16:creationId xmlns:a16="http://schemas.microsoft.com/office/drawing/2014/main" id="{C7F839EA-2161-4570-BA2B-C8A15D4655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025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9" name="Line 11">
                <a:extLst>
                  <a:ext uri="{FF2B5EF4-FFF2-40B4-BE49-F238E27FC236}">
                    <a16:creationId xmlns:a16="http://schemas.microsoft.com/office/drawing/2014/main" id="{870ABBFA-F567-496A-8630-30D6125CF9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1929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0" name="Line 12">
                <a:extLst>
                  <a:ext uri="{FF2B5EF4-FFF2-40B4-BE49-F238E27FC236}">
                    <a16:creationId xmlns:a16="http://schemas.microsoft.com/office/drawing/2014/main" id="{CF190E54-4FD2-4320-8428-3E03515B740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1833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1" name="Line 13">
                <a:extLst>
                  <a:ext uri="{FF2B5EF4-FFF2-40B4-BE49-F238E27FC236}">
                    <a16:creationId xmlns:a16="http://schemas.microsoft.com/office/drawing/2014/main" id="{187E6A5E-E26F-460A-9B03-250155D921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3177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2" name="Line 14">
                <a:extLst>
                  <a:ext uri="{FF2B5EF4-FFF2-40B4-BE49-F238E27FC236}">
                    <a16:creationId xmlns:a16="http://schemas.microsoft.com/office/drawing/2014/main" id="{13377A92-1231-42C6-801A-BC4461B837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3081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3" name="Line 15">
                <a:extLst>
                  <a:ext uri="{FF2B5EF4-FFF2-40B4-BE49-F238E27FC236}">
                    <a16:creationId xmlns:a16="http://schemas.microsoft.com/office/drawing/2014/main" id="{A38135CD-BD0B-4323-B471-74E8E67EA4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985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4" name="Line 16">
                <a:extLst>
                  <a:ext uri="{FF2B5EF4-FFF2-40B4-BE49-F238E27FC236}">
                    <a16:creationId xmlns:a16="http://schemas.microsoft.com/office/drawing/2014/main" id="{16514292-9652-4286-958D-1B7D3E8B54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889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5" name="Line 17">
                <a:extLst>
                  <a:ext uri="{FF2B5EF4-FFF2-40B4-BE49-F238E27FC236}">
                    <a16:creationId xmlns:a16="http://schemas.microsoft.com/office/drawing/2014/main" id="{A430B09D-F8D1-431B-BB8A-22E5305848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793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6" name="Line 18">
                <a:extLst>
                  <a:ext uri="{FF2B5EF4-FFF2-40B4-BE49-F238E27FC236}">
                    <a16:creationId xmlns:a16="http://schemas.microsoft.com/office/drawing/2014/main" id="{AF00C665-D27F-4BD5-8006-9553D300118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697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07" name="Line 19">
                <a:extLst>
                  <a:ext uri="{FF2B5EF4-FFF2-40B4-BE49-F238E27FC236}">
                    <a16:creationId xmlns:a16="http://schemas.microsoft.com/office/drawing/2014/main" id="{2EB555B7-7A3D-4AB8-B0D7-008E2E5B88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72" y="2601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23608" name="Group 20">
                <a:extLst>
                  <a:ext uri="{FF2B5EF4-FFF2-40B4-BE49-F238E27FC236}">
                    <a16:creationId xmlns:a16="http://schemas.microsoft.com/office/drawing/2014/main" id="{FC21F1C4-819A-4AEF-9567-586AC1BCF6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720" y="2457"/>
                <a:ext cx="1296" cy="96"/>
                <a:chOff x="960" y="2976"/>
                <a:chExt cx="2640" cy="96"/>
              </a:xfrm>
            </p:grpSpPr>
            <p:sp>
              <p:nvSpPr>
                <p:cNvPr id="23614" name="Line 21">
                  <a:extLst>
                    <a:ext uri="{FF2B5EF4-FFF2-40B4-BE49-F238E27FC236}">
                      <a16:creationId xmlns:a16="http://schemas.microsoft.com/office/drawing/2014/main" id="{EF34BDF7-195D-42F4-8BF9-0CF7B1EDA1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3024"/>
                  <a:ext cx="26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15" name="Line 22">
                  <a:extLst>
                    <a:ext uri="{FF2B5EF4-FFF2-40B4-BE49-F238E27FC236}">
                      <a16:creationId xmlns:a16="http://schemas.microsoft.com/office/drawing/2014/main" id="{3D96E935-B228-4A5C-88C1-E34467E5F7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0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16" name="Line 23">
                  <a:extLst>
                    <a:ext uri="{FF2B5EF4-FFF2-40B4-BE49-F238E27FC236}">
                      <a16:creationId xmlns:a16="http://schemas.microsoft.com/office/drawing/2014/main" id="{A5D6282B-7E5A-4373-8BB6-35AB1F342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4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17" name="Line 24">
                  <a:extLst>
                    <a:ext uri="{FF2B5EF4-FFF2-40B4-BE49-F238E27FC236}">
                      <a16:creationId xmlns:a16="http://schemas.microsoft.com/office/drawing/2014/main" id="{3312666C-14CB-43DC-8FC3-7CD545F27D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68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18" name="Line 25">
                  <a:extLst>
                    <a:ext uri="{FF2B5EF4-FFF2-40B4-BE49-F238E27FC236}">
                      <a16:creationId xmlns:a16="http://schemas.microsoft.com/office/drawing/2014/main" id="{F73154AB-3FB0-4CE3-BC62-0517079108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92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19" name="Line 26">
                  <a:extLst>
                    <a:ext uri="{FF2B5EF4-FFF2-40B4-BE49-F238E27FC236}">
                      <a16:creationId xmlns:a16="http://schemas.microsoft.com/office/drawing/2014/main" id="{36C653E2-EC6A-45DD-8F3F-BE1F9088F1C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6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20" name="Line 27">
                  <a:extLst>
                    <a:ext uri="{FF2B5EF4-FFF2-40B4-BE49-F238E27FC236}">
                      <a16:creationId xmlns:a16="http://schemas.microsoft.com/office/drawing/2014/main" id="{5FF70CFB-1119-40C5-B076-E4A99C24638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40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21" name="Line 28">
                  <a:extLst>
                    <a:ext uri="{FF2B5EF4-FFF2-40B4-BE49-F238E27FC236}">
                      <a16:creationId xmlns:a16="http://schemas.microsoft.com/office/drawing/2014/main" id="{8A8F436D-DF35-4311-8E2F-D66F6CEA83E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64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22" name="Line 29">
                  <a:extLst>
                    <a:ext uri="{FF2B5EF4-FFF2-40B4-BE49-F238E27FC236}">
                      <a16:creationId xmlns:a16="http://schemas.microsoft.com/office/drawing/2014/main" id="{63DABF32-9A89-49B1-9BCE-C405DD381F7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88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23" name="Line 30">
                  <a:extLst>
                    <a:ext uri="{FF2B5EF4-FFF2-40B4-BE49-F238E27FC236}">
                      <a16:creationId xmlns:a16="http://schemas.microsoft.com/office/drawing/2014/main" id="{8D79C07B-0100-4D78-B9F3-06C14067D4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12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624" name="Line 31">
                  <a:extLst>
                    <a:ext uri="{FF2B5EF4-FFF2-40B4-BE49-F238E27FC236}">
                      <a16:creationId xmlns:a16="http://schemas.microsoft.com/office/drawing/2014/main" id="{857B9FBA-255A-4B67-B0EF-4A938AA175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360" y="2976"/>
                  <a:ext cx="0" cy="9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23609" name="Text Box 32">
                <a:extLst>
                  <a:ext uri="{FF2B5EF4-FFF2-40B4-BE49-F238E27FC236}">
                    <a16:creationId xmlns:a16="http://schemas.microsoft.com/office/drawing/2014/main" id="{BEEF8F1D-2B57-4C70-BEB2-5349411827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6" y="2409"/>
                <a:ext cx="57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600"/>
                  <a:t>time (s)</a:t>
                </a:r>
              </a:p>
            </p:txBody>
          </p:sp>
          <p:sp>
            <p:nvSpPr>
              <p:cNvPr id="23610" name="Text Box 33">
                <a:extLst>
                  <a:ext uri="{FF2B5EF4-FFF2-40B4-BE49-F238E27FC236}">
                    <a16:creationId xmlns:a16="http://schemas.microsoft.com/office/drawing/2014/main" id="{35315B08-E8A3-4A8D-A59D-C234E95259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82" y="2375"/>
                <a:ext cx="91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600"/>
                  <a:t>velocity (m/s)</a:t>
                </a:r>
              </a:p>
            </p:txBody>
          </p:sp>
          <p:sp>
            <p:nvSpPr>
              <p:cNvPr id="23611" name="Text Box 34">
                <a:extLst>
                  <a:ext uri="{FF2B5EF4-FFF2-40B4-BE49-F238E27FC236}">
                    <a16:creationId xmlns:a16="http://schemas.microsoft.com/office/drawing/2014/main" id="{FEF56C51-FF66-419F-994B-15836E480C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1545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+</a:t>
                </a:r>
              </a:p>
            </p:txBody>
          </p:sp>
          <p:sp>
            <p:nvSpPr>
              <p:cNvPr id="23612" name="Text Box 35">
                <a:extLst>
                  <a:ext uri="{FF2B5EF4-FFF2-40B4-BE49-F238E27FC236}">
                    <a16:creationId xmlns:a16="http://schemas.microsoft.com/office/drawing/2014/main" id="{F34A2D45-8165-42E8-B831-B68E8440980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0" y="3273"/>
                <a:ext cx="2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800"/>
                  <a:t>-</a:t>
                </a:r>
              </a:p>
            </p:txBody>
          </p:sp>
          <p:sp>
            <p:nvSpPr>
              <p:cNvPr id="23613" name="Line 36">
                <a:extLst>
                  <a:ext uri="{FF2B5EF4-FFF2-40B4-BE49-F238E27FC236}">
                    <a16:creationId xmlns:a16="http://schemas.microsoft.com/office/drawing/2014/main" id="{1C481C84-28AA-4EC2-A8C1-2269C12826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872"/>
                <a:ext cx="1200" cy="4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92" name="Text Box 37">
              <a:extLst>
                <a:ext uri="{FF2B5EF4-FFF2-40B4-BE49-F238E27FC236}">
                  <a16:creationId xmlns:a16="http://schemas.microsoft.com/office/drawing/2014/main" id="{EC2990BD-C24A-4EC1-843C-8821EC054D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2" y="3264"/>
              <a:ext cx="192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Positive velocity and negative acceleration: object is slowing down,</a:t>
              </a:r>
            </a:p>
          </p:txBody>
        </p:sp>
      </p:grpSp>
      <p:grpSp>
        <p:nvGrpSpPr>
          <p:cNvPr id="62537" name="Group 73">
            <a:extLst>
              <a:ext uri="{FF2B5EF4-FFF2-40B4-BE49-F238E27FC236}">
                <a16:creationId xmlns:a16="http://schemas.microsoft.com/office/drawing/2014/main" id="{1EC991F8-5B2F-4C2B-8A77-B6C6982D6DB0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451100"/>
            <a:ext cx="3886200" cy="3768725"/>
            <a:chOff x="2880" y="1544"/>
            <a:chExt cx="2448" cy="2374"/>
          </a:xfrm>
        </p:grpSpPr>
        <p:sp>
          <p:nvSpPr>
            <p:cNvPr id="23558" name="Line 39">
              <a:extLst>
                <a:ext uri="{FF2B5EF4-FFF2-40B4-BE49-F238E27FC236}">
                  <a16:creationId xmlns:a16="http://schemas.microsoft.com/office/drawing/2014/main" id="{52AAD142-78A5-4D80-900B-15B479BB2A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1688"/>
              <a:ext cx="0" cy="16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59" name="Line 40">
              <a:extLst>
                <a:ext uri="{FF2B5EF4-FFF2-40B4-BE49-F238E27FC236}">
                  <a16:creationId xmlns:a16="http://schemas.microsoft.com/office/drawing/2014/main" id="{F1BE7618-DEA7-4774-A721-B6FC16C6C2C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40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Line 41">
              <a:extLst>
                <a:ext uri="{FF2B5EF4-FFF2-40B4-BE49-F238E27FC236}">
                  <a16:creationId xmlns:a16="http://schemas.microsoft.com/office/drawing/2014/main" id="{FF94777F-33C4-43BE-B687-442423EE3E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31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1" name="Line 42">
              <a:extLst>
                <a:ext uri="{FF2B5EF4-FFF2-40B4-BE49-F238E27FC236}">
                  <a16:creationId xmlns:a16="http://schemas.microsoft.com/office/drawing/2014/main" id="{85FC3046-92BC-4AD3-93EA-0D4A4998D1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21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2" name="Line 43">
              <a:extLst>
                <a:ext uri="{FF2B5EF4-FFF2-40B4-BE49-F238E27FC236}">
                  <a16:creationId xmlns:a16="http://schemas.microsoft.com/office/drawing/2014/main" id="{9DB261CD-F222-4368-99F5-8882EEC502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1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3" name="Line 44">
              <a:extLst>
                <a:ext uri="{FF2B5EF4-FFF2-40B4-BE49-F238E27FC236}">
                  <a16:creationId xmlns:a16="http://schemas.microsoft.com/office/drawing/2014/main" id="{44CE0FDE-841A-4BAB-BED6-AEC61DDB1F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02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4" name="Line 45">
              <a:extLst>
                <a:ext uri="{FF2B5EF4-FFF2-40B4-BE49-F238E27FC236}">
                  <a16:creationId xmlns:a16="http://schemas.microsoft.com/office/drawing/2014/main" id="{CEA6725B-C9DF-413E-8EA2-05243F7CB7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92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5" name="Line 46">
              <a:extLst>
                <a:ext uri="{FF2B5EF4-FFF2-40B4-BE49-F238E27FC236}">
                  <a16:creationId xmlns:a16="http://schemas.microsoft.com/office/drawing/2014/main" id="{4FB52D64-2056-4DCB-9CE6-006A5C6F97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18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6" name="Line 47">
              <a:extLst>
                <a:ext uri="{FF2B5EF4-FFF2-40B4-BE49-F238E27FC236}">
                  <a16:creationId xmlns:a16="http://schemas.microsoft.com/office/drawing/2014/main" id="{B561254E-14CC-4947-974A-DB2F5A4D39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17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7" name="Line 48">
              <a:extLst>
                <a:ext uri="{FF2B5EF4-FFF2-40B4-BE49-F238E27FC236}">
                  <a16:creationId xmlns:a16="http://schemas.microsoft.com/office/drawing/2014/main" id="{E740BAE9-935C-46B0-8B90-1404F9E763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308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49">
              <a:extLst>
                <a:ext uri="{FF2B5EF4-FFF2-40B4-BE49-F238E27FC236}">
                  <a16:creationId xmlns:a16="http://schemas.microsoft.com/office/drawing/2014/main" id="{C87B2237-4F50-4E15-AC63-B894AAE4C9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984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69" name="Line 50">
              <a:extLst>
                <a:ext uri="{FF2B5EF4-FFF2-40B4-BE49-F238E27FC236}">
                  <a16:creationId xmlns:a16="http://schemas.microsoft.com/office/drawing/2014/main" id="{460C7451-C26F-47ED-A146-C4A142725C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888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Line 51">
              <a:extLst>
                <a:ext uri="{FF2B5EF4-FFF2-40B4-BE49-F238E27FC236}">
                  <a16:creationId xmlns:a16="http://schemas.microsoft.com/office/drawing/2014/main" id="{69852E77-EF7F-44AE-869E-D94AAC6EDA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79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1" name="Line 52">
              <a:extLst>
                <a:ext uri="{FF2B5EF4-FFF2-40B4-BE49-F238E27FC236}">
                  <a16:creationId xmlns:a16="http://schemas.microsoft.com/office/drawing/2014/main" id="{1E4346DD-F145-44E8-878E-83C8DE7DCB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69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2" name="Line 53">
              <a:extLst>
                <a:ext uri="{FF2B5EF4-FFF2-40B4-BE49-F238E27FC236}">
                  <a16:creationId xmlns:a16="http://schemas.microsoft.com/office/drawing/2014/main" id="{6C05004B-4B0D-43C8-8521-A9AC04D141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6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3573" name="Group 54">
              <a:extLst>
                <a:ext uri="{FF2B5EF4-FFF2-40B4-BE49-F238E27FC236}">
                  <a16:creationId xmlns:a16="http://schemas.microsoft.com/office/drawing/2014/main" id="{53E9144D-FB68-409A-8224-13930DA9B2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8" y="2456"/>
              <a:ext cx="1296" cy="96"/>
              <a:chOff x="960" y="2976"/>
              <a:chExt cx="2640" cy="96"/>
            </a:xfrm>
          </p:grpSpPr>
          <p:sp>
            <p:nvSpPr>
              <p:cNvPr id="23580" name="Line 55">
                <a:extLst>
                  <a:ext uri="{FF2B5EF4-FFF2-40B4-BE49-F238E27FC236}">
                    <a16:creationId xmlns:a16="http://schemas.microsoft.com/office/drawing/2014/main" id="{F0C60363-34B0-4AB8-8857-08127BC005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960" y="3024"/>
                <a:ext cx="26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1" name="Line 56">
                <a:extLst>
                  <a:ext uri="{FF2B5EF4-FFF2-40B4-BE49-F238E27FC236}">
                    <a16:creationId xmlns:a16="http://schemas.microsoft.com/office/drawing/2014/main" id="{193EC2BB-9E07-4117-953A-0375DDE08A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0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2" name="Line 57">
                <a:extLst>
                  <a:ext uri="{FF2B5EF4-FFF2-40B4-BE49-F238E27FC236}">
                    <a16:creationId xmlns:a16="http://schemas.microsoft.com/office/drawing/2014/main" id="{75D50156-67A9-43AF-9425-91175AB360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3" name="Line 58">
                <a:extLst>
                  <a:ext uri="{FF2B5EF4-FFF2-40B4-BE49-F238E27FC236}">
                    <a16:creationId xmlns:a16="http://schemas.microsoft.com/office/drawing/2014/main" id="{DC6F2F12-D6C1-46C4-981F-E2B0543E620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68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4" name="Line 59">
                <a:extLst>
                  <a:ext uri="{FF2B5EF4-FFF2-40B4-BE49-F238E27FC236}">
                    <a16:creationId xmlns:a16="http://schemas.microsoft.com/office/drawing/2014/main" id="{8913FD07-01B4-47C2-A7BC-F4C64755D4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2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5" name="Line 60">
                <a:extLst>
                  <a:ext uri="{FF2B5EF4-FFF2-40B4-BE49-F238E27FC236}">
                    <a16:creationId xmlns:a16="http://schemas.microsoft.com/office/drawing/2014/main" id="{CD3366A0-80A2-43BA-AE29-807968328AD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6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6" name="Line 61">
                <a:extLst>
                  <a:ext uri="{FF2B5EF4-FFF2-40B4-BE49-F238E27FC236}">
                    <a16:creationId xmlns:a16="http://schemas.microsoft.com/office/drawing/2014/main" id="{944DE426-F75E-4547-B8E7-01931EAC7E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0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7" name="Line 62">
                <a:extLst>
                  <a:ext uri="{FF2B5EF4-FFF2-40B4-BE49-F238E27FC236}">
                    <a16:creationId xmlns:a16="http://schemas.microsoft.com/office/drawing/2014/main" id="{BB94A483-5280-469E-BCBD-D6200D1AB43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8" name="Line 63">
                <a:extLst>
                  <a:ext uri="{FF2B5EF4-FFF2-40B4-BE49-F238E27FC236}">
                    <a16:creationId xmlns:a16="http://schemas.microsoft.com/office/drawing/2014/main" id="{B1A1C0AC-F3DF-4E14-8CBC-4BCFC9FCB5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89" name="Line 64">
                <a:extLst>
                  <a:ext uri="{FF2B5EF4-FFF2-40B4-BE49-F238E27FC236}">
                    <a16:creationId xmlns:a16="http://schemas.microsoft.com/office/drawing/2014/main" id="{1FC2FF92-9338-4131-A16E-7696223419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2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90" name="Line 65">
                <a:extLst>
                  <a:ext uri="{FF2B5EF4-FFF2-40B4-BE49-F238E27FC236}">
                    <a16:creationId xmlns:a16="http://schemas.microsoft.com/office/drawing/2014/main" id="{56A54063-1255-43A3-AEA5-AA9249B8047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60" y="2976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3574" name="Text Box 66">
              <a:extLst>
                <a:ext uri="{FF2B5EF4-FFF2-40B4-BE49-F238E27FC236}">
                  <a16:creationId xmlns:a16="http://schemas.microsoft.com/office/drawing/2014/main" id="{F17709C5-313E-4BE1-9555-A95A0D1D42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64" y="2408"/>
              <a:ext cx="57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time (s)</a:t>
              </a:r>
            </a:p>
          </p:txBody>
        </p:sp>
        <p:sp>
          <p:nvSpPr>
            <p:cNvPr id="23575" name="Text Box 67">
              <a:extLst>
                <a:ext uri="{FF2B5EF4-FFF2-40B4-BE49-F238E27FC236}">
                  <a16:creationId xmlns:a16="http://schemas.microsoft.com/office/drawing/2014/main" id="{83E1F9B2-0325-4021-8AE2-864EB1C4C0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2530" y="2374"/>
              <a:ext cx="91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/>
                <a:t>velocity (m/s)</a:t>
              </a:r>
            </a:p>
          </p:txBody>
        </p:sp>
        <p:sp>
          <p:nvSpPr>
            <p:cNvPr id="23576" name="Text Box 68">
              <a:extLst>
                <a:ext uri="{FF2B5EF4-FFF2-40B4-BE49-F238E27FC236}">
                  <a16:creationId xmlns:a16="http://schemas.microsoft.com/office/drawing/2014/main" id="{615B8C71-7932-42B3-B277-CBB74361B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154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+</a:t>
              </a:r>
            </a:p>
          </p:txBody>
        </p:sp>
        <p:sp>
          <p:nvSpPr>
            <p:cNvPr id="23577" name="Text Box 69">
              <a:extLst>
                <a:ext uri="{FF2B5EF4-FFF2-40B4-BE49-F238E27FC236}">
                  <a16:creationId xmlns:a16="http://schemas.microsoft.com/office/drawing/2014/main" id="{A4CA4ECA-AD47-4F54-B2DF-ADA840B399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272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-</a:t>
              </a:r>
            </a:p>
          </p:txBody>
        </p:sp>
        <p:sp>
          <p:nvSpPr>
            <p:cNvPr id="23578" name="Line 70">
              <a:extLst>
                <a:ext uri="{FF2B5EF4-FFF2-40B4-BE49-F238E27FC236}">
                  <a16:creationId xmlns:a16="http://schemas.microsoft.com/office/drawing/2014/main" id="{333746A5-FB6D-46D5-8A2B-16470AD6BB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2688"/>
              <a:ext cx="1248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579" name="Text Box 71">
              <a:extLst>
                <a:ext uri="{FF2B5EF4-FFF2-40B4-BE49-F238E27FC236}">
                  <a16:creationId xmlns:a16="http://schemas.microsoft.com/office/drawing/2014/main" id="{C8A9423D-A037-48AA-BD1B-203A033073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8" y="3168"/>
              <a:ext cx="1920" cy="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Negative velocity and negative acceleration: object is speeding up! (in negative direction)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81770F9-F980-42BE-9A62-9EB7C2131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Questions for Consideration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779BEBA1-A2CC-4D7D-8BDB-D5073E57EFF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85750" y="1600200"/>
            <a:ext cx="8477250" cy="4419600"/>
          </a:xfrm>
        </p:spPr>
        <p:txBody>
          <a:bodyPr/>
          <a:lstStyle/>
          <a:p>
            <a:pPr eaLnBrk="1" hangingPunct="1"/>
            <a:r>
              <a:rPr lang="en-US" altLang="en-US" dirty="0"/>
              <a:t>What is a position-time graph from Unit 1?</a:t>
            </a:r>
          </a:p>
          <a:p>
            <a:pPr eaLnBrk="1" hangingPunct="1"/>
            <a:r>
              <a:rPr lang="en-US" altLang="en-US" dirty="0"/>
              <a:t>What is a velocity-time graph?</a:t>
            </a:r>
          </a:p>
          <a:p>
            <a:pPr eaLnBrk="1" hangingPunct="1"/>
            <a:r>
              <a:rPr lang="en-US" altLang="en-US" dirty="0"/>
              <a:t>How do features on one graph translate into features on the other?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6DE40-6C0F-416D-9CEC-B1AB13D498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4951F-E719-4F18-821E-31DE2A428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Worksheets on P-T and V-T graphs</a:t>
            </a:r>
          </a:p>
        </p:txBody>
      </p:sp>
    </p:spTree>
    <p:extLst>
      <p:ext uri="{BB962C8B-B14F-4D97-AF65-F5344CB8AC3E}">
        <p14:creationId xmlns:p14="http://schemas.microsoft.com/office/powerpoint/2010/main" val="149801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D88EBF0-A4A9-4F0D-9CBF-4A52A97F2A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Position-Time Graphs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1374568-18C0-41E7-9B7C-71DCDA2CBCB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7616825" cy="4419600"/>
          </a:xfrm>
        </p:spPr>
        <p:txBody>
          <a:bodyPr/>
          <a:lstStyle/>
          <a:p>
            <a:pPr eaLnBrk="1" hangingPunct="1"/>
            <a:r>
              <a:rPr lang="en-US" altLang="en-US" sz="2800"/>
              <a:t>Show an object’s position as a function of time.</a:t>
            </a:r>
          </a:p>
          <a:p>
            <a:pPr lvl="1" eaLnBrk="1" hangingPunct="1"/>
            <a:r>
              <a:rPr lang="en-US" altLang="en-US" sz="2600"/>
              <a:t>x-axis: time</a:t>
            </a:r>
          </a:p>
          <a:p>
            <a:pPr lvl="1" eaLnBrk="1" hangingPunct="1"/>
            <a:r>
              <a:rPr lang="en-US" altLang="en-US" sz="2600"/>
              <a:t>y-axis: 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bldLvl="5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A0669A41-F17D-40D5-A6D0-34F17DBC7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Position-Time Graphs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71FCB80-F888-435D-A589-DE84B17DFC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4267200" cy="4419600"/>
          </a:xfrm>
        </p:spPr>
        <p:txBody>
          <a:bodyPr/>
          <a:lstStyle/>
          <a:p>
            <a:pPr eaLnBrk="1" hangingPunct="1"/>
            <a:r>
              <a:rPr lang="en-US" altLang="en-US"/>
              <a:t>What are the characteristics of this graph?</a:t>
            </a:r>
          </a:p>
          <a:p>
            <a:pPr lvl="1" eaLnBrk="1" hangingPunct="1"/>
            <a:r>
              <a:rPr lang="en-US" altLang="en-US"/>
              <a:t>Straight line, upward slope</a:t>
            </a:r>
          </a:p>
          <a:p>
            <a:pPr eaLnBrk="1" hangingPunct="1"/>
            <a:r>
              <a:rPr lang="en-US" altLang="en-US"/>
              <a:t>What kind of motion created this graph?</a:t>
            </a:r>
          </a:p>
          <a:p>
            <a:pPr lvl="1" eaLnBrk="1" hangingPunct="1"/>
            <a:r>
              <a:rPr lang="en-US" altLang="en-US"/>
              <a:t>Constant speed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b="1"/>
          </a:p>
        </p:txBody>
      </p:sp>
      <p:grpSp>
        <p:nvGrpSpPr>
          <p:cNvPr id="8196" name="Group 50">
            <a:extLst>
              <a:ext uri="{FF2B5EF4-FFF2-40B4-BE49-F238E27FC236}">
                <a16:creationId xmlns:a16="http://schemas.microsoft.com/office/drawing/2014/main" id="{2F56F1DF-0177-40AF-AED3-9C0476C8A5FC}"/>
              </a:ext>
            </a:extLst>
          </p:cNvPr>
          <p:cNvGrpSpPr>
            <a:grpSpLocks/>
          </p:cNvGrpSpPr>
          <p:nvPr/>
        </p:nvGrpSpPr>
        <p:grpSpPr bwMode="auto">
          <a:xfrm>
            <a:off x="4802188" y="1752600"/>
            <a:ext cx="4113212" cy="2973388"/>
            <a:chOff x="1018" y="1104"/>
            <a:chExt cx="3878" cy="2802"/>
          </a:xfrm>
        </p:grpSpPr>
        <p:grpSp>
          <p:nvGrpSpPr>
            <p:cNvPr id="8197" name="Group 4">
              <a:extLst>
                <a:ext uri="{FF2B5EF4-FFF2-40B4-BE49-F238E27FC236}">
                  <a16:creationId xmlns:a16="http://schemas.microsoft.com/office/drawing/2014/main" id="{4E169101-4B47-4E48-BA7A-396218D5F09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1104"/>
              <a:ext cx="2928" cy="2802"/>
              <a:chOff x="1152" y="1008"/>
              <a:chExt cx="2928" cy="2802"/>
            </a:xfrm>
          </p:grpSpPr>
          <p:sp>
            <p:nvSpPr>
              <p:cNvPr id="8201" name="Line 5">
                <a:extLst>
                  <a:ext uri="{FF2B5EF4-FFF2-40B4-BE49-F238E27FC236}">
                    <a16:creationId xmlns:a16="http://schemas.microsoft.com/office/drawing/2014/main" id="{93AF3BAC-3404-4FD0-9A5F-5DF8669A2F1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1008"/>
                <a:ext cx="0" cy="25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2" name="Line 6">
                <a:extLst>
                  <a:ext uri="{FF2B5EF4-FFF2-40B4-BE49-F238E27FC236}">
                    <a16:creationId xmlns:a16="http://schemas.microsoft.com/office/drawing/2014/main" id="{2AF8C65E-AA71-44C2-9157-6AA63173C99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3552"/>
                <a:ext cx="259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3" name="Line 7">
                <a:extLst>
                  <a:ext uri="{FF2B5EF4-FFF2-40B4-BE49-F238E27FC236}">
                    <a16:creationId xmlns:a16="http://schemas.microsoft.com/office/drawing/2014/main" id="{C90D4B0D-C38D-4683-BDA4-07C42B2A750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4" name="Line 8">
                <a:extLst>
                  <a:ext uri="{FF2B5EF4-FFF2-40B4-BE49-F238E27FC236}">
                    <a16:creationId xmlns:a16="http://schemas.microsoft.com/office/drawing/2014/main" id="{BE8472F9-898E-4C38-9FF9-BA2E1F21EED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5" name="Line 9">
                <a:extLst>
                  <a:ext uri="{FF2B5EF4-FFF2-40B4-BE49-F238E27FC236}">
                    <a16:creationId xmlns:a16="http://schemas.microsoft.com/office/drawing/2014/main" id="{52513DC1-CDED-4AF6-9F81-72899E08F75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6" name="Line 10">
                <a:extLst>
                  <a:ext uri="{FF2B5EF4-FFF2-40B4-BE49-F238E27FC236}">
                    <a16:creationId xmlns:a16="http://schemas.microsoft.com/office/drawing/2014/main" id="{1C090119-4F99-4805-97FB-AED8B82B3B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7" name="Line 11">
                <a:extLst>
                  <a:ext uri="{FF2B5EF4-FFF2-40B4-BE49-F238E27FC236}">
                    <a16:creationId xmlns:a16="http://schemas.microsoft.com/office/drawing/2014/main" id="{8135C979-EC96-40D9-9C95-35013C24C12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8" name="Line 12">
                <a:extLst>
                  <a:ext uri="{FF2B5EF4-FFF2-40B4-BE49-F238E27FC236}">
                    <a16:creationId xmlns:a16="http://schemas.microsoft.com/office/drawing/2014/main" id="{1FBD2678-2B24-4DD3-AC06-97510EA51F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09" name="Line 13">
                <a:extLst>
                  <a:ext uri="{FF2B5EF4-FFF2-40B4-BE49-F238E27FC236}">
                    <a16:creationId xmlns:a16="http://schemas.microsoft.com/office/drawing/2014/main" id="{4F73AFEB-DB72-4E79-A5D9-B46C6E165C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0" name="Line 14">
                <a:extLst>
                  <a:ext uri="{FF2B5EF4-FFF2-40B4-BE49-F238E27FC236}">
                    <a16:creationId xmlns:a16="http://schemas.microsoft.com/office/drawing/2014/main" id="{2FE49EF6-82A1-4A5A-8ED5-182C6828259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1" name="Line 15">
                <a:extLst>
                  <a:ext uri="{FF2B5EF4-FFF2-40B4-BE49-F238E27FC236}">
                    <a16:creationId xmlns:a16="http://schemas.microsoft.com/office/drawing/2014/main" id="{515A2954-0140-4947-8796-3DE0455BD1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2" name="Line 16">
                <a:extLst>
                  <a:ext uri="{FF2B5EF4-FFF2-40B4-BE49-F238E27FC236}">
                    <a16:creationId xmlns:a16="http://schemas.microsoft.com/office/drawing/2014/main" id="{14BBD872-E168-456E-A76B-4AD2C40B4B7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350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3" name="Line 17">
                <a:extLst>
                  <a:ext uri="{FF2B5EF4-FFF2-40B4-BE49-F238E27FC236}">
                    <a16:creationId xmlns:a16="http://schemas.microsoft.com/office/drawing/2014/main" id="{CE552F44-CEA9-44E1-9C6C-DA1F1F444C1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31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4" name="Line 18">
                <a:extLst>
                  <a:ext uri="{FF2B5EF4-FFF2-40B4-BE49-F238E27FC236}">
                    <a16:creationId xmlns:a16="http://schemas.microsoft.com/office/drawing/2014/main" id="{859A0E92-12C1-4FF1-B6BA-90D674D07C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307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5" name="Line 19">
                <a:extLst>
                  <a:ext uri="{FF2B5EF4-FFF2-40B4-BE49-F238E27FC236}">
                    <a16:creationId xmlns:a16="http://schemas.microsoft.com/office/drawing/2014/main" id="{B718FD52-8138-45A9-B54B-D2D2D6C602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83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6" name="Line 20">
                <a:extLst>
                  <a:ext uri="{FF2B5EF4-FFF2-40B4-BE49-F238E27FC236}">
                    <a16:creationId xmlns:a16="http://schemas.microsoft.com/office/drawing/2014/main" id="{79035C41-C46E-4F6F-8482-C8A7883F4A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59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7" name="Line 21">
                <a:extLst>
                  <a:ext uri="{FF2B5EF4-FFF2-40B4-BE49-F238E27FC236}">
                    <a16:creationId xmlns:a16="http://schemas.microsoft.com/office/drawing/2014/main" id="{0146AC1D-A80E-4614-9C03-2AB353FCAC1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35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8" name="Line 22">
                <a:extLst>
                  <a:ext uri="{FF2B5EF4-FFF2-40B4-BE49-F238E27FC236}">
                    <a16:creationId xmlns:a16="http://schemas.microsoft.com/office/drawing/2014/main" id="{7A54340A-EA86-403B-9669-20E97877A65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211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19" name="Line 23">
                <a:extLst>
                  <a:ext uri="{FF2B5EF4-FFF2-40B4-BE49-F238E27FC236}">
                    <a16:creationId xmlns:a16="http://schemas.microsoft.com/office/drawing/2014/main" id="{578CF1CD-6B41-4AE5-8EC6-0A5F45E279A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187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0" name="Line 24">
                <a:extLst>
                  <a:ext uri="{FF2B5EF4-FFF2-40B4-BE49-F238E27FC236}">
                    <a16:creationId xmlns:a16="http://schemas.microsoft.com/office/drawing/2014/main" id="{D647B920-0CD0-4378-972C-688706A48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163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1" name="Line 25">
                <a:extLst>
                  <a:ext uri="{FF2B5EF4-FFF2-40B4-BE49-F238E27FC236}">
                    <a16:creationId xmlns:a16="http://schemas.microsoft.com/office/drawing/2014/main" id="{4D18FF37-DD34-4057-8E58-8FE8AF8B1D2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139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2" name="Line 26">
                <a:extLst>
                  <a:ext uri="{FF2B5EF4-FFF2-40B4-BE49-F238E27FC236}">
                    <a16:creationId xmlns:a16="http://schemas.microsoft.com/office/drawing/2014/main" id="{F1CFF63D-1DB7-449C-A6D3-FC2AA112F02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40" y="1152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23" name="Text Box 27">
                <a:extLst>
                  <a:ext uri="{FF2B5EF4-FFF2-40B4-BE49-F238E27FC236}">
                    <a16:creationId xmlns:a16="http://schemas.microsoft.com/office/drawing/2014/main" id="{498F5501-A3F2-44D8-88AB-718AAC52FB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5" y="3601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1</a:t>
                </a:r>
              </a:p>
            </p:txBody>
          </p:sp>
          <p:sp>
            <p:nvSpPr>
              <p:cNvPr id="8224" name="Text Box 28">
                <a:extLst>
                  <a:ext uri="{FF2B5EF4-FFF2-40B4-BE49-F238E27FC236}">
                    <a16:creationId xmlns:a16="http://schemas.microsoft.com/office/drawing/2014/main" id="{42C03805-AC87-40B7-8417-8FE2DC2378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4" y="3601"/>
                <a:ext cx="288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2</a:t>
                </a:r>
              </a:p>
            </p:txBody>
          </p:sp>
          <p:sp>
            <p:nvSpPr>
              <p:cNvPr id="8225" name="Text Box 29">
                <a:extLst>
                  <a:ext uri="{FF2B5EF4-FFF2-40B4-BE49-F238E27FC236}">
                    <a16:creationId xmlns:a16="http://schemas.microsoft.com/office/drawing/2014/main" id="{716B4B38-F74F-4EC6-851A-60E553FA39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65" y="3601"/>
                <a:ext cx="285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3</a:t>
                </a:r>
              </a:p>
            </p:txBody>
          </p:sp>
          <p:sp>
            <p:nvSpPr>
              <p:cNvPr id="8226" name="Text Box 30">
                <a:extLst>
                  <a:ext uri="{FF2B5EF4-FFF2-40B4-BE49-F238E27FC236}">
                    <a16:creationId xmlns:a16="http://schemas.microsoft.com/office/drawing/2014/main" id="{6AA0A3CB-5975-4165-9328-8139755D9E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6" y="3601"/>
                <a:ext cx="285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4</a:t>
                </a:r>
              </a:p>
            </p:txBody>
          </p:sp>
          <p:sp>
            <p:nvSpPr>
              <p:cNvPr id="8227" name="Text Box 31">
                <a:extLst>
                  <a:ext uri="{FF2B5EF4-FFF2-40B4-BE49-F238E27FC236}">
                    <a16:creationId xmlns:a16="http://schemas.microsoft.com/office/drawing/2014/main" id="{F47584FF-7BE9-4C5C-AE45-308A925B38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3" y="3601"/>
                <a:ext cx="290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5</a:t>
                </a:r>
              </a:p>
            </p:txBody>
          </p:sp>
          <p:sp>
            <p:nvSpPr>
              <p:cNvPr id="8228" name="Text Box 32">
                <a:extLst>
                  <a:ext uri="{FF2B5EF4-FFF2-40B4-BE49-F238E27FC236}">
                    <a16:creationId xmlns:a16="http://schemas.microsoft.com/office/drawing/2014/main" id="{E69FD261-D8C9-416E-8890-C13CFFBDCFD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4" y="3601"/>
                <a:ext cx="287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6</a:t>
                </a:r>
              </a:p>
            </p:txBody>
          </p:sp>
          <p:sp>
            <p:nvSpPr>
              <p:cNvPr id="8229" name="Text Box 33">
                <a:extLst>
                  <a:ext uri="{FF2B5EF4-FFF2-40B4-BE49-F238E27FC236}">
                    <a16:creationId xmlns:a16="http://schemas.microsoft.com/office/drawing/2014/main" id="{F10E769C-D550-4B7A-8DF3-29BA0F07F3A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25" y="3601"/>
                <a:ext cx="289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7</a:t>
                </a:r>
              </a:p>
            </p:txBody>
          </p:sp>
          <p:sp>
            <p:nvSpPr>
              <p:cNvPr id="8230" name="Text Box 34">
                <a:extLst>
                  <a:ext uri="{FF2B5EF4-FFF2-40B4-BE49-F238E27FC236}">
                    <a16:creationId xmlns:a16="http://schemas.microsoft.com/office/drawing/2014/main" id="{7833DD67-83E3-4CF2-8CC9-085A70E7EEA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67" y="3608"/>
                <a:ext cx="283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8</a:t>
                </a:r>
              </a:p>
            </p:txBody>
          </p:sp>
          <p:sp>
            <p:nvSpPr>
              <p:cNvPr id="8231" name="Text Box 35">
                <a:extLst>
                  <a:ext uri="{FF2B5EF4-FFF2-40B4-BE49-F238E27FC236}">
                    <a16:creationId xmlns:a16="http://schemas.microsoft.com/office/drawing/2014/main" id="{CEB9A066-8ABA-40EB-963E-FEA1C24D22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04" y="3601"/>
                <a:ext cx="292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9</a:t>
                </a:r>
              </a:p>
            </p:txBody>
          </p:sp>
          <p:sp>
            <p:nvSpPr>
              <p:cNvPr id="8232" name="Text Box 36">
                <a:extLst>
                  <a:ext uri="{FF2B5EF4-FFF2-40B4-BE49-F238E27FC236}">
                    <a16:creationId xmlns:a16="http://schemas.microsoft.com/office/drawing/2014/main" id="{0EEE207C-3212-428D-9F1D-E89776E33A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43" y="3602"/>
                <a:ext cx="289" cy="2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10</a:t>
                </a:r>
              </a:p>
            </p:txBody>
          </p:sp>
          <p:sp>
            <p:nvSpPr>
              <p:cNvPr id="8233" name="Text Box 37">
                <a:extLst>
                  <a:ext uri="{FF2B5EF4-FFF2-40B4-BE49-F238E27FC236}">
                    <a16:creationId xmlns:a16="http://schemas.microsoft.com/office/drawing/2014/main" id="{0D6C4406-28F2-4BC7-BAA5-352185249F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3216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1</a:t>
                </a:r>
              </a:p>
            </p:txBody>
          </p:sp>
          <p:sp>
            <p:nvSpPr>
              <p:cNvPr id="8234" name="Text Box 38">
                <a:extLst>
                  <a:ext uri="{FF2B5EF4-FFF2-40B4-BE49-F238E27FC236}">
                    <a16:creationId xmlns:a16="http://schemas.microsoft.com/office/drawing/2014/main" id="{46A2FB4D-25FC-4E7A-955F-8778187B35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976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2</a:t>
                </a:r>
              </a:p>
            </p:txBody>
          </p:sp>
          <p:sp>
            <p:nvSpPr>
              <p:cNvPr id="8235" name="Text Box 39">
                <a:extLst>
                  <a:ext uri="{FF2B5EF4-FFF2-40B4-BE49-F238E27FC236}">
                    <a16:creationId xmlns:a16="http://schemas.microsoft.com/office/drawing/2014/main" id="{3919456D-944A-4672-AB50-3BEBE1104D4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736"/>
                <a:ext cx="284" cy="20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3</a:t>
                </a:r>
              </a:p>
            </p:txBody>
          </p:sp>
          <p:sp>
            <p:nvSpPr>
              <p:cNvPr id="8236" name="Text Box 40">
                <a:extLst>
                  <a:ext uri="{FF2B5EF4-FFF2-40B4-BE49-F238E27FC236}">
                    <a16:creationId xmlns:a16="http://schemas.microsoft.com/office/drawing/2014/main" id="{0B313082-CA32-4AD2-B894-6432F555A2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498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4</a:t>
                </a:r>
              </a:p>
            </p:txBody>
          </p:sp>
          <p:sp>
            <p:nvSpPr>
              <p:cNvPr id="8237" name="Text Box 41">
                <a:extLst>
                  <a:ext uri="{FF2B5EF4-FFF2-40B4-BE49-F238E27FC236}">
                    <a16:creationId xmlns:a16="http://schemas.microsoft.com/office/drawing/2014/main" id="{FD76EBFF-FE4C-4489-8676-F4A47608E1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254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5</a:t>
                </a:r>
              </a:p>
            </p:txBody>
          </p:sp>
          <p:sp>
            <p:nvSpPr>
              <p:cNvPr id="8238" name="Text Box 42">
                <a:extLst>
                  <a:ext uri="{FF2B5EF4-FFF2-40B4-BE49-F238E27FC236}">
                    <a16:creationId xmlns:a16="http://schemas.microsoft.com/office/drawing/2014/main" id="{5F26F11C-83C1-4A08-AD54-35780D00D40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018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6</a:t>
                </a:r>
              </a:p>
            </p:txBody>
          </p:sp>
          <p:sp>
            <p:nvSpPr>
              <p:cNvPr id="8239" name="Text Box 43">
                <a:extLst>
                  <a:ext uri="{FF2B5EF4-FFF2-40B4-BE49-F238E27FC236}">
                    <a16:creationId xmlns:a16="http://schemas.microsoft.com/office/drawing/2014/main" id="{39024335-3F81-4908-8BDB-8985757B531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784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7</a:t>
                </a:r>
              </a:p>
            </p:txBody>
          </p:sp>
          <p:sp>
            <p:nvSpPr>
              <p:cNvPr id="8240" name="Text Box 44">
                <a:extLst>
                  <a:ext uri="{FF2B5EF4-FFF2-40B4-BE49-F238E27FC236}">
                    <a16:creationId xmlns:a16="http://schemas.microsoft.com/office/drawing/2014/main" id="{95DD6152-3B6C-450A-B8B9-C4901740FA2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546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8</a:t>
                </a:r>
              </a:p>
            </p:txBody>
          </p:sp>
          <p:sp>
            <p:nvSpPr>
              <p:cNvPr id="8241" name="Text Box 45">
                <a:extLst>
                  <a:ext uri="{FF2B5EF4-FFF2-40B4-BE49-F238E27FC236}">
                    <a16:creationId xmlns:a16="http://schemas.microsoft.com/office/drawing/2014/main" id="{E54C39C0-E5C1-45BD-910E-325F418C306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304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9</a:t>
                </a:r>
              </a:p>
            </p:txBody>
          </p:sp>
          <p:sp>
            <p:nvSpPr>
              <p:cNvPr id="8242" name="Text Box 46">
                <a:extLst>
                  <a:ext uri="{FF2B5EF4-FFF2-40B4-BE49-F238E27FC236}">
                    <a16:creationId xmlns:a16="http://schemas.microsoft.com/office/drawing/2014/main" id="{24C54CBC-B8FD-461C-8780-BD9F34D393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1065"/>
                <a:ext cx="284" cy="2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800"/>
                  <a:t>10</a:t>
                </a:r>
              </a:p>
            </p:txBody>
          </p:sp>
        </p:grpSp>
        <p:sp>
          <p:nvSpPr>
            <p:cNvPr id="8198" name="Text Box 47">
              <a:extLst>
                <a:ext uri="{FF2B5EF4-FFF2-40B4-BE49-F238E27FC236}">
                  <a16:creationId xmlns:a16="http://schemas.microsoft.com/office/drawing/2014/main" id="{39B5E654-D2CE-4D74-A321-E1372CB993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9" y="3549"/>
              <a:ext cx="717" cy="2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800"/>
                <a:t>time (s)</a:t>
              </a:r>
            </a:p>
          </p:txBody>
        </p:sp>
        <p:sp>
          <p:nvSpPr>
            <p:cNvPr id="8199" name="Text Box 48">
              <a:extLst>
                <a:ext uri="{FF2B5EF4-FFF2-40B4-BE49-F238E27FC236}">
                  <a16:creationId xmlns:a16="http://schemas.microsoft.com/office/drawing/2014/main" id="{90768716-1AFD-4767-922E-6A41595E39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639" y="2289"/>
              <a:ext cx="962" cy="2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800"/>
                <a:t>position (cm)</a:t>
              </a:r>
            </a:p>
          </p:txBody>
        </p:sp>
        <p:sp>
          <p:nvSpPr>
            <p:cNvPr id="8200" name="Line 49">
              <a:extLst>
                <a:ext uri="{FF2B5EF4-FFF2-40B4-BE49-F238E27FC236}">
                  <a16:creationId xmlns:a16="http://schemas.microsoft.com/office/drawing/2014/main" id="{901049E4-43FD-4D67-AC02-E056ECCC3A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584" y="1152"/>
              <a:ext cx="2496" cy="24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7" grpId="0" build="p" bldLvl="5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1CB01F0-7664-436E-B6B6-6395B1EB2A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Position-Time Graphs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EE10181-C148-4499-A477-6DA9094B261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Each type of motion has a characteristic shape on a P-T graph.</a:t>
            </a:r>
          </a:p>
          <a:p>
            <a:pPr lvl="1" eaLnBrk="1" hangingPunct="1"/>
            <a:r>
              <a:rPr lang="en-US" altLang="en-US"/>
              <a:t>Constant speed</a:t>
            </a:r>
          </a:p>
          <a:p>
            <a:pPr lvl="1" eaLnBrk="1" hangingPunct="1"/>
            <a:r>
              <a:rPr lang="en-US" altLang="en-US"/>
              <a:t>Zero speed (at rest)</a:t>
            </a:r>
          </a:p>
          <a:p>
            <a:pPr lvl="1" eaLnBrk="1" hangingPunct="1"/>
            <a:r>
              <a:rPr lang="en-US" altLang="en-US"/>
              <a:t>Accelerating (speeding up)</a:t>
            </a:r>
          </a:p>
          <a:p>
            <a:pPr lvl="1" eaLnBrk="1" hangingPunct="1"/>
            <a:r>
              <a:rPr lang="en-US" altLang="en-US"/>
              <a:t>Decelerating (slowing down)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bldLvl="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523A1FD-6F79-412C-938B-E84483CBAA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Position-Time Graphs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F114BBCF-9242-462D-A9CF-2CD20BB58E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19100" y="1524000"/>
            <a:ext cx="8305800" cy="1371600"/>
          </a:xfrm>
        </p:spPr>
        <p:txBody>
          <a:bodyPr/>
          <a:lstStyle/>
          <a:p>
            <a:pPr eaLnBrk="1" hangingPunct="1"/>
            <a:r>
              <a:rPr lang="en-US" altLang="en-US" dirty="0"/>
              <a:t>Constant speed is represented by a sloped, straight segment on the P-T graph.</a:t>
            </a:r>
          </a:p>
        </p:txBody>
      </p:sp>
      <p:grpSp>
        <p:nvGrpSpPr>
          <p:cNvPr id="49175" name="Group 23">
            <a:extLst>
              <a:ext uri="{FF2B5EF4-FFF2-40B4-BE49-F238E27FC236}">
                <a16:creationId xmlns:a16="http://schemas.microsoft.com/office/drawing/2014/main" id="{26CD8638-7835-45B6-B027-FCEF91B45623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3048000"/>
            <a:ext cx="3352800" cy="2895600"/>
            <a:chOff x="480" y="1920"/>
            <a:chExt cx="2112" cy="1824"/>
          </a:xfrm>
        </p:grpSpPr>
        <p:grpSp>
          <p:nvGrpSpPr>
            <p:cNvPr id="10255" name="Group 21">
              <a:extLst>
                <a:ext uri="{FF2B5EF4-FFF2-40B4-BE49-F238E27FC236}">
                  <a16:creationId xmlns:a16="http://schemas.microsoft.com/office/drawing/2014/main" id="{7D6E3195-2B54-4BC5-B993-67578A2367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920"/>
              <a:ext cx="2064" cy="1248"/>
              <a:chOff x="480" y="1920"/>
              <a:chExt cx="2064" cy="1248"/>
            </a:xfrm>
          </p:grpSpPr>
          <p:grpSp>
            <p:nvGrpSpPr>
              <p:cNvPr id="10257" name="Group 10">
                <a:extLst>
                  <a:ext uri="{FF2B5EF4-FFF2-40B4-BE49-F238E27FC236}">
                    <a16:creationId xmlns:a16="http://schemas.microsoft.com/office/drawing/2014/main" id="{A6FA90BC-8FF0-4FCA-97A9-DFAFC8104C2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80" y="1920"/>
                <a:ext cx="2064" cy="1248"/>
                <a:chOff x="768" y="2304"/>
                <a:chExt cx="2064" cy="1248"/>
              </a:xfrm>
            </p:grpSpPr>
            <p:grpSp>
              <p:nvGrpSpPr>
                <p:cNvPr id="10259" name="Group 7">
                  <a:extLst>
                    <a:ext uri="{FF2B5EF4-FFF2-40B4-BE49-F238E27FC236}">
                      <a16:creationId xmlns:a16="http://schemas.microsoft.com/office/drawing/2014/main" id="{10DCCCE4-8F44-466E-AA31-485A1C655DD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0" y="2304"/>
                  <a:ext cx="1344" cy="1248"/>
                  <a:chOff x="960" y="2304"/>
                  <a:chExt cx="1344" cy="1248"/>
                </a:xfrm>
              </p:grpSpPr>
              <p:sp>
                <p:nvSpPr>
                  <p:cNvPr id="10262" name="Line 4">
                    <a:extLst>
                      <a:ext uri="{FF2B5EF4-FFF2-40B4-BE49-F238E27FC236}">
                        <a16:creationId xmlns:a16="http://schemas.microsoft.com/office/drawing/2014/main" id="{AC97FC84-A39C-4700-AF39-A6AAC8CE2D42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60" y="2304"/>
                    <a:ext cx="0" cy="12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63" name="Line 5">
                    <a:extLst>
                      <a:ext uri="{FF2B5EF4-FFF2-40B4-BE49-F238E27FC236}">
                        <a16:creationId xmlns:a16="http://schemas.microsoft.com/office/drawing/2014/main" id="{E0AA38E1-AF18-4A25-9EE6-CC9974617E7D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60" y="2928"/>
                    <a:ext cx="134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260" name="Text Box 8">
                  <a:extLst>
                    <a:ext uri="{FF2B5EF4-FFF2-40B4-BE49-F238E27FC236}">
                      <a16:creationId xmlns:a16="http://schemas.microsoft.com/office/drawing/2014/main" id="{DC75B59E-5443-4EA2-8F8A-156ADCFBA17A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04" y="2832"/>
                  <a:ext cx="52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/>
                    <a:t>time (s)</a:t>
                  </a:r>
                </a:p>
              </p:txBody>
            </p:sp>
            <p:sp>
              <p:nvSpPr>
                <p:cNvPr id="10261" name="Text Box 9">
                  <a:extLst>
                    <a:ext uri="{FF2B5EF4-FFF2-40B4-BE49-F238E27FC236}">
                      <a16:creationId xmlns:a16="http://schemas.microsoft.com/office/drawing/2014/main" id="{E820A9A9-C1CF-4D34-97E9-16A8699E30AE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600" y="2856"/>
                  <a:ext cx="52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/>
                    <a:t>pos. (m)</a:t>
                  </a:r>
                </a:p>
              </p:txBody>
            </p:sp>
          </p:grpSp>
          <p:sp>
            <p:nvSpPr>
              <p:cNvPr id="10258" name="Line 11">
                <a:extLst>
                  <a:ext uri="{FF2B5EF4-FFF2-40B4-BE49-F238E27FC236}">
                    <a16:creationId xmlns:a16="http://schemas.microsoft.com/office/drawing/2014/main" id="{B8BE21BF-5B81-4692-A374-718D239F29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72" y="1968"/>
                <a:ext cx="1152" cy="912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6" name="Text Box 19">
              <a:extLst>
                <a:ext uri="{FF2B5EF4-FFF2-40B4-BE49-F238E27FC236}">
                  <a16:creationId xmlns:a16="http://schemas.microsoft.com/office/drawing/2014/main" id="{120D5094-AAB4-4287-9550-98D1CB7033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3340"/>
              <a:ext cx="19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Constant speed in positive direction.</a:t>
              </a:r>
            </a:p>
          </p:txBody>
        </p:sp>
      </p:grpSp>
      <p:grpSp>
        <p:nvGrpSpPr>
          <p:cNvPr id="49176" name="Group 24">
            <a:extLst>
              <a:ext uri="{FF2B5EF4-FFF2-40B4-BE49-F238E27FC236}">
                <a16:creationId xmlns:a16="http://schemas.microsoft.com/office/drawing/2014/main" id="{D5081CB3-D328-4757-8FA4-B42A235EAF79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048000"/>
            <a:ext cx="3352800" cy="2895600"/>
            <a:chOff x="2976" y="1920"/>
            <a:chExt cx="2112" cy="1824"/>
          </a:xfrm>
        </p:grpSpPr>
        <p:grpSp>
          <p:nvGrpSpPr>
            <p:cNvPr id="10246" name="Group 22">
              <a:extLst>
                <a:ext uri="{FF2B5EF4-FFF2-40B4-BE49-F238E27FC236}">
                  <a16:creationId xmlns:a16="http://schemas.microsoft.com/office/drawing/2014/main" id="{01CB3D25-81CC-43C9-9D40-1CDB999034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76" y="1920"/>
              <a:ext cx="2064" cy="1248"/>
              <a:chOff x="2976" y="1920"/>
              <a:chExt cx="2064" cy="1248"/>
            </a:xfrm>
          </p:grpSpPr>
          <p:grpSp>
            <p:nvGrpSpPr>
              <p:cNvPr id="10248" name="Group 12">
                <a:extLst>
                  <a:ext uri="{FF2B5EF4-FFF2-40B4-BE49-F238E27FC236}">
                    <a16:creationId xmlns:a16="http://schemas.microsoft.com/office/drawing/2014/main" id="{995E562F-7994-4AA5-9F5D-7A83FA2B0FD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976" y="1920"/>
                <a:ext cx="2064" cy="1248"/>
                <a:chOff x="768" y="2304"/>
                <a:chExt cx="2064" cy="1248"/>
              </a:xfrm>
            </p:grpSpPr>
            <p:grpSp>
              <p:nvGrpSpPr>
                <p:cNvPr id="10250" name="Group 13">
                  <a:extLst>
                    <a:ext uri="{FF2B5EF4-FFF2-40B4-BE49-F238E27FC236}">
                      <a16:creationId xmlns:a16="http://schemas.microsoft.com/office/drawing/2014/main" id="{6955E36A-8085-4712-92DA-AC4FC36315F2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960" y="2304"/>
                  <a:ext cx="1344" cy="1248"/>
                  <a:chOff x="960" y="2304"/>
                  <a:chExt cx="1344" cy="1248"/>
                </a:xfrm>
              </p:grpSpPr>
              <p:sp>
                <p:nvSpPr>
                  <p:cNvPr id="10253" name="Line 14">
                    <a:extLst>
                      <a:ext uri="{FF2B5EF4-FFF2-40B4-BE49-F238E27FC236}">
                        <a16:creationId xmlns:a16="http://schemas.microsoft.com/office/drawing/2014/main" id="{AEEFBAB3-0413-4913-91FC-B5E6D823CD15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60" y="2304"/>
                    <a:ext cx="0" cy="124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254" name="Line 15">
                    <a:extLst>
                      <a:ext uri="{FF2B5EF4-FFF2-40B4-BE49-F238E27FC236}">
                        <a16:creationId xmlns:a16="http://schemas.microsoft.com/office/drawing/2014/main" id="{AFAE6312-FE17-4124-8D9D-DD853A627A09}"/>
                      </a:ext>
                    </a:extLst>
                  </p:cNvPr>
                  <p:cNvSpPr>
                    <a:spLocks noChangeShapeType="1"/>
                  </p:cNvSpPr>
                  <p:nvPr/>
                </p:nvSpPr>
                <p:spPr bwMode="auto">
                  <a:xfrm>
                    <a:off x="960" y="2928"/>
                    <a:ext cx="1344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triangl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251" name="Text Box 16">
                  <a:extLst>
                    <a:ext uri="{FF2B5EF4-FFF2-40B4-BE49-F238E27FC236}">
                      <a16:creationId xmlns:a16="http://schemas.microsoft.com/office/drawing/2014/main" id="{617E8C4A-CEA6-420A-B001-D44F5C409C4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304" y="2832"/>
                  <a:ext cx="52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/>
                    <a:t>time (s)</a:t>
                  </a:r>
                </a:p>
              </p:txBody>
            </p:sp>
            <p:sp>
              <p:nvSpPr>
                <p:cNvPr id="10252" name="Text Box 17">
                  <a:extLst>
                    <a:ext uri="{FF2B5EF4-FFF2-40B4-BE49-F238E27FC236}">
                      <a16:creationId xmlns:a16="http://schemas.microsoft.com/office/drawing/2014/main" id="{11825A22-6064-4FFC-80BE-DB506ADE39B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 rot="-5400000">
                  <a:off x="600" y="2856"/>
                  <a:ext cx="528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hlink"/>
                    </a:buClr>
                    <a:buSzPct val="80000"/>
                    <a:buFont typeface="Wingdings" panose="05000000000000000000" pitchFamily="2" charset="2"/>
                    <a:buChar char="l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accent1"/>
                    </a:buClr>
                    <a:buSzPct val="70000"/>
                    <a:buFont typeface="Wingdings" panose="05000000000000000000" pitchFamily="2" charset="2"/>
                    <a:buChar char="l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bg2"/>
                    </a:buClr>
                    <a:buSzPct val="65000"/>
                    <a:buFont typeface="Wingdings" panose="05000000000000000000" pitchFamily="2" charset="2"/>
                    <a:buChar char="l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hlink"/>
                    </a:buClr>
                    <a:buSzPct val="6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bg2"/>
                    </a:buClr>
                    <a:buSzPct val="40000"/>
                    <a:buFont typeface="Wingdings" panose="05000000000000000000" pitchFamily="2" charset="2"/>
                    <a:buChar char="l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  <a:buClrTx/>
                    <a:buSzTx/>
                    <a:buFontTx/>
                    <a:buNone/>
                  </a:pPr>
                  <a:r>
                    <a:rPr lang="en-US" altLang="en-US" sz="1400"/>
                    <a:t>pos. (m)</a:t>
                  </a:r>
                </a:p>
              </p:txBody>
            </p:sp>
          </p:grpSp>
          <p:sp>
            <p:nvSpPr>
              <p:cNvPr id="10249" name="Line 18">
                <a:extLst>
                  <a:ext uri="{FF2B5EF4-FFF2-40B4-BE49-F238E27FC236}">
                    <a16:creationId xmlns:a16="http://schemas.microsoft.com/office/drawing/2014/main" id="{02557F6D-8C7D-4BB2-AAAD-A37174ADDD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2208"/>
                <a:ext cx="1152" cy="96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47" name="Text Box 20">
              <a:extLst>
                <a:ext uri="{FF2B5EF4-FFF2-40B4-BE49-F238E27FC236}">
                  <a16:creationId xmlns:a16="http://schemas.microsoft.com/office/drawing/2014/main" id="{36EB4806-8DCA-4F24-A442-F47DDB117E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3340"/>
              <a:ext cx="19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Constant speed in negative direction.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9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4C05A76-5000-480A-95EA-6A1986EA38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Position-Time Graphs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6DA9CD4-BAFA-46E7-82B0-641B53F30C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 horizontal segment means the object is at rest.</a:t>
            </a:r>
          </a:p>
        </p:txBody>
      </p:sp>
      <p:grpSp>
        <p:nvGrpSpPr>
          <p:cNvPr id="11268" name="Group 14">
            <a:extLst>
              <a:ext uri="{FF2B5EF4-FFF2-40B4-BE49-F238E27FC236}">
                <a16:creationId xmlns:a16="http://schemas.microsoft.com/office/drawing/2014/main" id="{B03699AE-F087-4CC4-BB8B-5B23F013BA75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048001"/>
            <a:ext cx="3352800" cy="2624138"/>
            <a:chOff x="1632" y="1920"/>
            <a:chExt cx="2112" cy="1653"/>
          </a:xfrm>
        </p:grpSpPr>
        <p:grpSp>
          <p:nvGrpSpPr>
            <p:cNvPr id="11269" name="Group 6">
              <a:extLst>
                <a:ext uri="{FF2B5EF4-FFF2-40B4-BE49-F238E27FC236}">
                  <a16:creationId xmlns:a16="http://schemas.microsoft.com/office/drawing/2014/main" id="{A4972C61-83D8-46CB-B9A7-6C4FDF192C9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32" y="1920"/>
              <a:ext cx="2064" cy="1248"/>
              <a:chOff x="768" y="2304"/>
              <a:chExt cx="2064" cy="1248"/>
            </a:xfrm>
          </p:grpSpPr>
          <p:grpSp>
            <p:nvGrpSpPr>
              <p:cNvPr id="11272" name="Group 7">
                <a:extLst>
                  <a:ext uri="{FF2B5EF4-FFF2-40B4-BE49-F238E27FC236}">
                    <a16:creationId xmlns:a16="http://schemas.microsoft.com/office/drawing/2014/main" id="{DDB06B57-082E-45E4-ACCC-56826FD19EE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304"/>
                <a:ext cx="1344" cy="1248"/>
                <a:chOff x="960" y="2304"/>
                <a:chExt cx="1344" cy="1248"/>
              </a:xfrm>
            </p:grpSpPr>
            <p:sp>
              <p:nvSpPr>
                <p:cNvPr id="11275" name="Line 8">
                  <a:extLst>
                    <a:ext uri="{FF2B5EF4-FFF2-40B4-BE49-F238E27FC236}">
                      <a16:creationId xmlns:a16="http://schemas.microsoft.com/office/drawing/2014/main" id="{5A94580F-C72B-4073-AAA3-3137FD8AC3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304"/>
                  <a:ext cx="0" cy="1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276" name="Line 9">
                  <a:extLst>
                    <a:ext uri="{FF2B5EF4-FFF2-40B4-BE49-F238E27FC236}">
                      <a16:creationId xmlns:a16="http://schemas.microsoft.com/office/drawing/2014/main" id="{EEC50D72-AFD0-4FBB-AB21-28DF8A2ACE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928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73" name="Text Box 10">
                <a:extLst>
                  <a:ext uri="{FF2B5EF4-FFF2-40B4-BE49-F238E27FC236}">
                    <a16:creationId xmlns:a16="http://schemas.microsoft.com/office/drawing/2014/main" id="{75C8B810-D52F-45C1-B50B-D3AEAEA0333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time (s)</a:t>
                </a:r>
              </a:p>
            </p:txBody>
          </p:sp>
          <p:sp>
            <p:nvSpPr>
              <p:cNvPr id="11274" name="Text Box 11">
                <a:extLst>
                  <a:ext uri="{FF2B5EF4-FFF2-40B4-BE49-F238E27FC236}">
                    <a16:creationId xmlns:a16="http://schemas.microsoft.com/office/drawing/2014/main" id="{70926CBC-498D-40C9-9C64-6EC3B9D7206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600" y="2856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pos. (m)</a:t>
                </a:r>
              </a:p>
            </p:txBody>
          </p:sp>
        </p:grpSp>
        <p:sp>
          <p:nvSpPr>
            <p:cNvPr id="11270" name="Line 12">
              <a:extLst>
                <a:ext uri="{FF2B5EF4-FFF2-40B4-BE49-F238E27FC236}">
                  <a16:creationId xmlns:a16="http://schemas.microsoft.com/office/drawing/2014/main" id="{B9A679C8-74CC-4762-BAA0-53F8DC8D8F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24" y="2304"/>
              <a:ext cx="1296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1" name="Text Box 13">
              <a:extLst>
                <a:ext uri="{FF2B5EF4-FFF2-40B4-BE49-F238E27FC236}">
                  <a16:creationId xmlns:a16="http://schemas.microsoft.com/office/drawing/2014/main" id="{508F1117-2DB8-4643-8D94-295CDA7174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76" y="3340"/>
              <a:ext cx="1968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endParaRPr lang="en-US" altLang="en-US" sz="1800" dirty="0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716B8756-687B-4272-A206-C924261E08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Position-Time Graphs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FC06923-344C-4647-A990-B5029ADDADB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2" y="1600200"/>
            <a:ext cx="8077198" cy="1295400"/>
          </a:xfrm>
        </p:spPr>
        <p:txBody>
          <a:bodyPr/>
          <a:lstStyle/>
          <a:p>
            <a:pPr eaLnBrk="1" hangingPunct="1"/>
            <a:r>
              <a:rPr lang="en-US" altLang="en-US" dirty="0"/>
              <a:t>Curved segments that get steeper on the P-T graph mean the object’s speeding up</a:t>
            </a:r>
          </a:p>
        </p:txBody>
      </p:sp>
      <p:grpSp>
        <p:nvGrpSpPr>
          <p:cNvPr id="51221" name="Group 21">
            <a:extLst>
              <a:ext uri="{FF2B5EF4-FFF2-40B4-BE49-F238E27FC236}">
                <a16:creationId xmlns:a16="http://schemas.microsoft.com/office/drawing/2014/main" id="{56A1F5A6-F23B-45F2-9054-A4C6D6605BBC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200400"/>
            <a:ext cx="3352800" cy="2895600"/>
            <a:chOff x="528" y="2016"/>
            <a:chExt cx="2112" cy="1824"/>
          </a:xfrm>
        </p:grpSpPr>
        <p:grpSp>
          <p:nvGrpSpPr>
            <p:cNvPr id="12302" name="Group 4">
              <a:extLst>
                <a:ext uri="{FF2B5EF4-FFF2-40B4-BE49-F238E27FC236}">
                  <a16:creationId xmlns:a16="http://schemas.microsoft.com/office/drawing/2014/main" id="{7DC107D9-A735-4047-8C5C-974F417B105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8" y="2016"/>
              <a:ext cx="2064" cy="1248"/>
              <a:chOff x="768" y="2304"/>
              <a:chExt cx="2064" cy="1248"/>
            </a:xfrm>
          </p:grpSpPr>
          <p:grpSp>
            <p:nvGrpSpPr>
              <p:cNvPr id="12305" name="Group 5">
                <a:extLst>
                  <a:ext uri="{FF2B5EF4-FFF2-40B4-BE49-F238E27FC236}">
                    <a16:creationId xmlns:a16="http://schemas.microsoft.com/office/drawing/2014/main" id="{2518112F-C8A5-4AEE-AC43-A2092E989B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304"/>
                <a:ext cx="1344" cy="1248"/>
                <a:chOff x="960" y="2304"/>
                <a:chExt cx="1344" cy="1248"/>
              </a:xfrm>
            </p:grpSpPr>
            <p:sp>
              <p:nvSpPr>
                <p:cNvPr id="12308" name="Line 6">
                  <a:extLst>
                    <a:ext uri="{FF2B5EF4-FFF2-40B4-BE49-F238E27FC236}">
                      <a16:creationId xmlns:a16="http://schemas.microsoft.com/office/drawing/2014/main" id="{29D1A9D8-4A34-4BE6-B4C4-2F5884496D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304"/>
                  <a:ext cx="0" cy="1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09" name="Line 7">
                  <a:extLst>
                    <a:ext uri="{FF2B5EF4-FFF2-40B4-BE49-F238E27FC236}">
                      <a16:creationId xmlns:a16="http://schemas.microsoft.com/office/drawing/2014/main" id="{9769ECDB-6551-465E-B00B-057A31BD29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928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06" name="Text Box 8">
                <a:extLst>
                  <a:ext uri="{FF2B5EF4-FFF2-40B4-BE49-F238E27FC236}">
                    <a16:creationId xmlns:a16="http://schemas.microsoft.com/office/drawing/2014/main" id="{C56B3686-E1B3-4BA8-B1EB-F0A8745543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time (s)</a:t>
                </a:r>
              </a:p>
            </p:txBody>
          </p:sp>
          <p:sp>
            <p:nvSpPr>
              <p:cNvPr id="12307" name="Text Box 9">
                <a:extLst>
                  <a:ext uri="{FF2B5EF4-FFF2-40B4-BE49-F238E27FC236}">
                    <a16:creationId xmlns:a16="http://schemas.microsoft.com/office/drawing/2014/main" id="{A0A52A86-6080-4512-8485-2F2E149778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600" y="2856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pos. (m)</a:t>
                </a:r>
              </a:p>
            </p:txBody>
          </p:sp>
        </p:grpSp>
        <p:sp>
          <p:nvSpPr>
            <p:cNvPr id="12303" name="Text Box 11">
              <a:extLst>
                <a:ext uri="{FF2B5EF4-FFF2-40B4-BE49-F238E27FC236}">
                  <a16:creationId xmlns:a16="http://schemas.microsoft.com/office/drawing/2014/main" id="{9F29D9D7-81BA-43EE-A5D7-B8F8C1CE7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" y="3436"/>
              <a:ext cx="19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Speeding up in positive direction.</a:t>
              </a:r>
            </a:p>
          </p:txBody>
        </p:sp>
        <p:sp>
          <p:nvSpPr>
            <p:cNvPr id="12304" name="Freeform 12">
              <a:extLst>
                <a:ext uri="{FF2B5EF4-FFF2-40B4-BE49-F238E27FC236}">
                  <a16:creationId xmlns:a16="http://schemas.microsoft.com/office/drawing/2014/main" id="{5C960724-6B08-4463-8D5A-A818DB246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20" y="2160"/>
              <a:ext cx="1344" cy="679"/>
            </a:xfrm>
            <a:custGeom>
              <a:avLst/>
              <a:gdLst>
                <a:gd name="T0" fmla="*/ 0 w 1344"/>
                <a:gd name="T1" fmla="*/ 672 h 679"/>
                <a:gd name="T2" fmla="*/ 240 w 1344"/>
                <a:gd name="T3" fmla="*/ 672 h 679"/>
                <a:gd name="T4" fmla="*/ 587 w 1344"/>
                <a:gd name="T5" fmla="*/ 629 h 679"/>
                <a:gd name="T6" fmla="*/ 864 w 1344"/>
                <a:gd name="T7" fmla="*/ 528 h 679"/>
                <a:gd name="T8" fmla="*/ 1104 w 1344"/>
                <a:gd name="T9" fmla="*/ 336 h 679"/>
                <a:gd name="T10" fmla="*/ 1344 w 1344"/>
                <a:gd name="T11" fmla="*/ 0 h 6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44" h="679">
                  <a:moveTo>
                    <a:pt x="0" y="672"/>
                  </a:moveTo>
                  <a:cubicBezTo>
                    <a:pt x="76" y="676"/>
                    <a:pt x="142" y="679"/>
                    <a:pt x="240" y="672"/>
                  </a:cubicBezTo>
                  <a:cubicBezTo>
                    <a:pt x="338" y="665"/>
                    <a:pt x="483" y="653"/>
                    <a:pt x="587" y="629"/>
                  </a:cubicBezTo>
                  <a:cubicBezTo>
                    <a:pt x="691" y="605"/>
                    <a:pt x="778" y="577"/>
                    <a:pt x="864" y="528"/>
                  </a:cubicBezTo>
                  <a:cubicBezTo>
                    <a:pt x="950" y="479"/>
                    <a:pt x="1024" y="424"/>
                    <a:pt x="1104" y="336"/>
                  </a:cubicBezTo>
                  <a:cubicBezTo>
                    <a:pt x="1184" y="248"/>
                    <a:pt x="1264" y="124"/>
                    <a:pt x="1344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222" name="Group 22">
            <a:extLst>
              <a:ext uri="{FF2B5EF4-FFF2-40B4-BE49-F238E27FC236}">
                <a16:creationId xmlns:a16="http://schemas.microsoft.com/office/drawing/2014/main" id="{FDFEFC70-1F22-4248-9908-B3ECE7277ABC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200400"/>
            <a:ext cx="3352800" cy="2895600"/>
            <a:chOff x="2784" y="2016"/>
            <a:chExt cx="2112" cy="1824"/>
          </a:xfrm>
        </p:grpSpPr>
        <p:grpSp>
          <p:nvGrpSpPr>
            <p:cNvPr id="12294" name="Group 13">
              <a:extLst>
                <a:ext uri="{FF2B5EF4-FFF2-40B4-BE49-F238E27FC236}">
                  <a16:creationId xmlns:a16="http://schemas.microsoft.com/office/drawing/2014/main" id="{871E951E-AAE6-4319-9214-3A6742711C2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84" y="2016"/>
              <a:ext cx="2064" cy="1248"/>
              <a:chOff x="768" y="2304"/>
              <a:chExt cx="2064" cy="1248"/>
            </a:xfrm>
          </p:grpSpPr>
          <p:grpSp>
            <p:nvGrpSpPr>
              <p:cNvPr id="12297" name="Group 14">
                <a:extLst>
                  <a:ext uri="{FF2B5EF4-FFF2-40B4-BE49-F238E27FC236}">
                    <a16:creationId xmlns:a16="http://schemas.microsoft.com/office/drawing/2014/main" id="{DC75A22F-28F9-4C15-9C4A-9F468C4FBDB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304"/>
                <a:ext cx="1344" cy="1248"/>
                <a:chOff x="960" y="2304"/>
                <a:chExt cx="1344" cy="1248"/>
              </a:xfrm>
            </p:grpSpPr>
            <p:sp>
              <p:nvSpPr>
                <p:cNvPr id="12300" name="Line 15">
                  <a:extLst>
                    <a:ext uri="{FF2B5EF4-FFF2-40B4-BE49-F238E27FC236}">
                      <a16:creationId xmlns:a16="http://schemas.microsoft.com/office/drawing/2014/main" id="{44B8E4DD-8114-44CA-9BFE-A8573E994BF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304"/>
                  <a:ext cx="0" cy="1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01" name="Line 16">
                  <a:extLst>
                    <a:ext uri="{FF2B5EF4-FFF2-40B4-BE49-F238E27FC236}">
                      <a16:creationId xmlns:a16="http://schemas.microsoft.com/office/drawing/2014/main" id="{6BD6D8D2-73EB-4160-9024-08FD278D072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928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298" name="Text Box 17">
                <a:extLst>
                  <a:ext uri="{FF2B5EF4-FFF2-40B4-BE49-F238E27FC236}">
                    <a16:creationId xmlns:a16="http://schemas.microsoft.com/office/drawing/2014/main" id="{D19C79BF-6373-4203-AD2D-362B5518CC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time (s)</a:t>
                </a:r>
              </a:p>
            </p:txBody>
          </p:sp>
          <p:sp>
            <p:nvSpPr>
              <p:cNvPr id="12299" name="Text Box 18">
                <a:extLst>
                  <a:ext uri="{FF2B5EF4-FFF2-40B4-BE49-F238E27FC236}">
                    <a16:creationId xmlns:a16="http://schemas.microsoft.com/office/drawing/2014/main" id="{31EC8ABD-13FB-43AF-B6A7-3546D4A0CB2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600" y="2856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pos. (m)</a:t>
                </a:r>
              </a:p>
            </p:txBody>
          </p:sp>
        </p:grpSp>
        <p:sp>
          <p:nvSpPr>
            <p:cNvPr id="12295" name="Text Box 19">
              <a:extLst>
                <a:ext uri="{FF2B5EF4-FFF2-40B4-BE49-F238E27FC236}">
                  <a16:creationId xmlns:a16="http://schemas.microsoft.com/office/drawing/2014/main" id="{8D1E8091-DA92-4366-95DB-914D3D37B7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8" y="3436"/>
              <a:ext cx="19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/>
                <a:t>Speeding up in negative direction.</a:t>
              </a:r>
            </a:p>
          </p:txBody>
        </p:sp>
        <p:sp>
          <p:nvSpPr>
            <p:cNvPr id="12296" name="Freeform 20">
              <a:extLst>
                <a:ext uri="{FF2B5EF4-FFF2-40B4-BE49-F238E27FC236}">
                  <a16:creationId xmlns:a16="http://schemas.microsoft.com/office/drawing/2014/main" id="{7D5C1361-0A1D-4008-B7D1-C0A0CE2630CA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2976" y="2160"/>
              <a:ext cx="1344" cy="679"/>
            </a:xfrm>
            <a:custGeom>
              <a:avLst/>
              <a:gdLst>
                <a:gd name="T0" fmla="*/ 0 w 1344"/>
                <a:gd name="T1" fmla="*/ 672 h 679"/>
                <a:gd name="T2" fmla="*/ 240 w 1344"/>
                <a:gd name="T3" fmla="*/ 672 h 679"/>
                <a:gd name="T4" fmla="*/ 587 w 1344"/>
                <a:gd name="T5" fmla="*/ 629 h 679"/>
                <a:gd name="T6" fmla="*/ 864 w 1344"/>
                <a:gd name="T7" fmla="*/ 528 h 679"/>
                <a:gd name="T8" fmla="*/ 1104 w 1344"/>
                <a:gd name="T9" fmla="*/ 336 h 679"/>
                <a:gd name="T10" fmla="*/ 1344 w 1344"/>
                <a:gd name="T11" fmla="*/ 0 h 67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44" h="679">
                  <a:moveTo>
                    <a:pt x="0" y="672"/>
                  </a:moveTo>
                  <a:cubicBezTo>
                    <a:pt x="76" y="676"/>
                    <a:pt x="142" y="679"/>
                    <a:pt x="240" y="672"/>
                  </a:cubicBezTo>
                  <a:cubicBezTo>
                    <a:pt x="338" y="665"/>
                    <a:pt x="483" y="653"/>
                    <a:pt x="587" y="629"/>
                  </a:cubicBezTo>
                  <a:cubicBezTo>
                    <a:pt x="691" y="605"/>
                    <a:pt x="778" y="577"/>
                    <a:pt x="864" y="528"/>
                  </a:cubicBezTo>
                  <a:cubicBezTo>
                    <a:pt x="950" y="479"/>
                    <a:pt x="1024" y="424"/>
                    <a:pt x="1104" y="336"/>
                  </a:cubicBezTo>
                  <a:cubicBezTo>
                    <a:pt x="1184" y="248"/>
                    <a:pt x="1264" y="124"/>
                    <a:pt x="1344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5CE6C84-37F7-49E4-9772-2D81E17FFF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Position-Time Graphs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67EA1AC-67B7-4C69-8ECD-05B80F1BC048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Curved segments that level off on the P-T graph mean the object’s slowing down</a:t>
            </a:r>
          </a:p>
        </p:txBody>
      </p:sp>
      <p:grpSp>
        <p:nvGrpSpPr>
          <p:cNvPr id="52246" name="Group 22">
            <a:extLst>
              <a:ext uri="{FF2B5EF4-FFF2-40B4-BE49-F238E27FC236}">
                <a16:creationId xmlns:a16="http://schemas.microsoft.com/office/drawing/2014/main" id="{26F284C5-25AB-441C-B96E-90201C15F197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3200400"/>
            <a:ext cx="3352800" cy="2895600"/>
            <a:chOff x="624" y="2016"/>
            <a:chExt cx="2112" cy="1824"/>
          </a:xfrm>
        </p:grpSpPr>
        <p:grpSp>
          <p:nvGrpSpPr>
            <p:cNvPr id="13326" name="Group 5">
              <a:extLst>
                <a:ext uri="{FF2B5EF4-FFF2-40B4-BE49-F238E27FC236}">
                  <a16:creationId xmlns:a16="http://schemas.microsoft.com/office/drawing/2014/main" id="{4D51133E-0C34-42ED-9CDC-307322E2E94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4" y="2016"/>
              <a:ext cx="2064" cy="1248"/>
              <a:chOff x="768" y="2304"/>
              <a:chExt cx="2064" cy="1248"/>
            </a:xfrm>
          </p:grpSpPr>
          <p:grpSp>
            <p:nvGrpSpPr>
              <p:cNvPr id="13329" name="Group 6">
                <a:extLst>
                  <a:ext uri="{FF2B5EF4-FFF2-40B4-BE49-F238E27FC236}">
                    <a16:creationId xmlns:a16="http://schemas.microsoft.com/office/drawing/2014/main" id="{F6D0327A-8FCE-44CD-9EEA-091902700D6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304"/>
                <a:ext cx="1344" cy="1248"/>
                <a:chOff x="960" y="2304"/>
                <a:chExt cx="1344" cy="1248"/>
              </a:xfrm>
            </p:grpSpPr>
            <p:sp>
              <p:nvSpPr>
                <p:cNvPr id="13332" name="Line 7">
                  <a:extLst>
                    <a:ext uri="{FF2B5EF4-FFF2-40B4-BE49-F238E27FC236}">
                      <a16:creationId xmlns:a16="http://schemas.microsoft.com/office/drawing/2014/main" id="{5A9A1203-AA2A-4176-A685-C848BFE6E77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304"/>
                  <a:ext cx="0" cy="1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3" name="Line 8">
                  <a:extLst>
                    <a:ext uri="{FF2B5EF4-FFF2-40B4-BE49-F238E27FC236}">
                      <a16:creationId xmlns:a16="http://schemas.microsoft.com/office/drawing/2014/main" id="{4F3657D7-0087-4ABA-9D8D-1029436206B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928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30" name="Text Box 9">
                <a:extLst>
                  <a:ext uri="{FF2B5EF4-FFF2-40B4-BE49-F238E27FC236}">
                    <a16:creationId xmlns:a16="http://schemas.microsoft.com/office/drawing/2014/main" id="{A9A4DDC6-06AA-43EF-B203-AA11DC1EF8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time (s)</a:t>
                </a:r>
              </a:p>
            </p:txBody>
          </p:sp>
          <p:sp>
            <p:nvSpPr>
              <p:cNvPr id="13331" name="Text Box 10">
                <a:extLst>
                  <a:ext uri="{FF2B5EF4-FFF2-40B4-BE49-F238E27FC236}">
                    <a16:creationId xmlns:a16="http://schemas.microsoft.com/office/drawing/2014/main" id="{3547BDD2-935F-409B-90C3-33E0335399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600" y="2856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pos. (m)</a:t>
                </a:r>
              </a:p>
            </p:txBody>
          </p:sp>
        </p:grpSp>
        <p:sp>
          <p:nvSpPr>
            <p:cNvPr id="13327" name="Text Box 11">
              <a:extLst>
                <a:ext uri="{FF2B5EF4-FFF2-40B4-BE49-F238E27FC236}">
                  <a16:creationId xmlns:a16="http://schemas.microsoft.com/office/drawing/2014/main" id="{C5FE83C0-0C55-46DD-ABDB-676D04C832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3436"/>
              <a:ext cx="19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Traveling in positive direction but slowing down.</a:t>
              </a:r>
            </a:p>
          </p:txBody>
        </p:sp>
        <p:sp>
          <p:nvSpPr>
            <p:cNvPr id="13328" name="Freeform 13">
              <a:extLst>
                <a:ext uri="{FF2B5EF4-FFF2-40B4-BE49-F238E27FC236}">
                  <a16:creationId xmlns:a16="http://schemas.microsoft.com/office/drawing/2014/main" id="{1135D69B-C87E-49C3-9CA5-5E03C57E48BF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2066"/>
              <a:ext cx="1342" cy="862"/>
            </a:xfrm>
            <a:custGeom>
              <a:avLst/>
              <a:gdLst>
                <a:gd name="T0" fmla="*/ 0 w 1342"/>
                <a:gd name="T1" fmla="*/ 862 h 862"/>
                <a:gd name="T2" fmla="*/ 288 w 1342"/>
                <a:gd name="T3" fmla="*/ 478 h 862"/>
                <a:gd name="T4" fmla="*/ 546 w 1342"/>
                <a:gd name="T5" fmla="*/ 238 h 862"/>
                <a:gd name="T6" fmla="*/ 821 w 1342"/>
                <a:gd name="T7" fmla="*/ 92 h 862"/>
                <a:gd name="T8" fmla="*/ 1086 w 1342"/>
                <a:gd name="T9" fmla="*/ 19 h 862"/>
                <a:gd name="T10" fmla="*/ 1342 w 1342"/>
                <a:gd name="T11" fmla="*/ 0 h 8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42" h="862">
                  <a:moveTo>
                    <a:pt x="0" y="862"/>
                  </a:moveTo>
                  <a:cubicBezTo>
                    <a:pt x="96" y="722"/>
                    <a:pt x="197" y="582"/>
                    <a:pt x="288" y="478"/>
                  </a:cubicBezTo>
                  <a:cubicBezTo>
                    <a:pt x="379" y="374"/>
                    <a:pt x="457" y="302"/>
                    <a:pt x="546" y="238"/>
                  </a:cubicBezTo>
                  <a:cubicBezTo>
                    <a:pt x="635" y="174"/>
                    <a:pt x="731" y="128"/>
                    <a:pt x="821" y="92"/>
                  </a:cubicBezTo>
                  <a:cubicBezTo>
                    <a:pt x="911" y="56"/>
                    <a:pt x="999" y="34"/>
                    <a:pt x="1086" y="19"/>
                  </a:cubicBezTo>
                  <a:cubicBezTo>
                    <a:pt x="1173" y="4"/>
                    <a:pt x="1289" y="4"/>
                    <a:pt x="1342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2247" name="Group 23">
            <a:extLst>
              <a:ext uri="{FF2B5EF4-FFF2-40B4-BE49-F238E27FC236}">
                <a16:creationId xmlns:a16="http://schemas.microsoft.com/office/drawing/2014/main" id="{2F5773FB-DA27-4AB2-A6D0-725136CD138F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200400"/>
            <a:ext cx="3352800" cy="2895600"/>
            <a:chOff x="2928" y="2016"/>
            <a:chExt cx="2112" cy="1824"/>
          </a:xfrm>
        </p:grpSpPr>
        <p:grpSp>
          <p:nvGrpSpPr>
            <p:cNvPr id="13318" name="Group 14">
              <a:extLst>
                <a:ext uri="{FF2B5EF4-FFF2-40B4-BE49-F238E27FC236}">
                  <a16:creationId xmlns:a16="http://schemas.microsoft.com/office/drawing/2014/main" id="{63C027F3-0563-440A-8F27-4B6A3260D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928" y="2016"/>
              <a:ext cx="2064" cy="1248"/>
              <a:chOff x="768" y="2304"/>
              <a:chExt cx="2064" cy="1248"/>
            </a:xfrm>
          </p:grpSpPr>
          <p:grpSp>
            <p:nvGrpSpPr>
              <p:cNvPr id="13321" name="Group 15">
                <a:extLst>
                  <a:ext uri="{FF2B5EF4-FFF2-40B4-BE49-F238E27FC236}">
                    <a16:creationId xmlns:a16="http://schemas.microsoft.com/office/drawing/2014/main" id="{0FABFBE8-4023-4496-9D07-AA9F8710E06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304"/>
                <a:ext cx="1344" cy="1248"/>
                <a:chOff x="960" y="2304"/>
                <a:chExt cx="1344" cy="1248"/>
              </a:xfrm>
            </p:grpSpPr>
            <p:sp>
              <p:nvSpPr>
                <p:cNvPr id="13324" name="Line 16">
                  <a:extLst>
                    <a:ext uri="{FF2B5EF4-FFF2-40B4-BE49-F238E27FC236}">
                      <a16:creationId xmlns:a16="http://schemas.microsoft.com/office/drawing/2014/main" id="{85A9EBB8-FC14-44D0-A60F-0A36C229FB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304"/>
                  <a:ext cx="0" cy="12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25" name="Line 17">
                  <a:extLst>
                    <a:ext uri="{FF2B5EF4-FFF2-40B4-BE49-F238E27FC236}">
                      <a16:creationId xmlns:a16="http://schemas.microsoft.com/office/drawing/2014/main" id="{FB463E80-D87E-4B83-8C16-AC97B1D5367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928"/>
                  <a:ext cx="134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22" name="Text Box 18">
                <a:extLst>
                  <a:ext uri="{FF2B5EF4-FFF2-40B4-BE49-F238E27FC236}">
                    <a16:creationId xmlns:a16="http://schemas.microsoft.com/office/drawing/2014/main" id="{64D42438-493F-4274-84D0-9C79A89EE9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04" y="2832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time (s)</a:t>
                </a:r>
              </a:p>
            </p:txBody>
          </p:sp>
          <p:sp>
            <p:nvSpPr>
              <p:cNvPr id="13323" name="Text Box 19">
                <a:extLst>
                  <a:ext uri="{FF2B5EF4-FFF2-40B4-BE49-F238E27FC236}">
                    <a16:creationId xmlns:a16="http://schemas.microsoft.com/office/drawing/2014/main" id="{4DBF38DA-C59B-4B71-981D-F821AEADB29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-5400000">
                <a:off x="600" y="2856"/>
                <a:ext cx="52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hlink"/>
                  </a:buClr>
                  <a:buSzPct val="80000"/>
                  <a:buFont typeface="Wingdings" panose="05000000000000000000" pitchFamily="2" charset="2"/>
                  <a:buChar char="l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0000"/>
                  <a:buFont typeface="Wingdings" panose="05000000000000000000" pitchFamily="2" charset="2"/>
                  <a:buChar char="l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bg2"/>
                  </a:buClr>
                  <a:buSzPct val="65000"/>
                  <a:buFont typeface="Wingdings" panose="05000000000000000000" pitchFamily="2" charset="2"/>
                  <a:buChar char="l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hlink"/>
                  </a:buClr>
                  <a:buSzPct val="6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bg2"/>
                  </a:buClr>
                  <a:buSzPct val="40000"/>
                  <a:buFont typeface="Wingdings" panose="05000000000000000000" pitchFamily="2" charset="2"/>
                  <a:buChar char="l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altLang="en-US" sz="1400"/>
                  <a:t>pos. (m)</a:t>
                </a:r>
              </a:p>
            </p:txBody>
          </p:sp>
        </p:grpSp>
        <p:sp>
          <p:nvSpPr>
            <p:cNvPr id="13319" name="Text Box 20">
              <a:extLst>
                <a:ext uri="{FF2B5EF4-FFF2-40B4-BE49-F238E27FC236}">
                  <a16:creationId xmlns:a16="http://schemas.microsoft.com/office/drawing/2014/main" id="{8A597043-0D26-4E19-BECA-C9CD727A24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3436"/>
              <a:ext cx="196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80000"/>
                <a:buFont typeface="Wingdings" panose="05000000000000000000" pitchFamily="2" charset="2"/>
                <a:buChar char="l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bg2"/>
                </a:buClr>
                <a:buSzPct val="65000"/>
                <a:buFont typeface="Wingdings" panose="05000000000000000000" pitchFamily="2" charset="2"/>
                <a:buChar char="l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bg2"/>
                </a:buClr>
                <a:buSzPct val="40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800" dirty="0"/>
                <a:t>Traveling in negative direction but slowing down.</a:t>
              </a:r>
            </a:p>
          </p:txBody>
        </p:sp>
        <p:sp>
          <p:nvSpPr>
            <p:cNvPr id="13320" name="Freeform 21">
              <a:extLst>
                <a:ext uri="{FF2B5EF4-FFF2-40B4-BE49-F238E27FC236}">
                  <a16:creationId xmlns:a16="http://schemas.microsoft.com/office/drawing/2014/main" id="{27780E85-2067-4012-A11A-DBF6FFEB2B61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120" y="2210"/>
              <a:ext cx="1342" cy="862"/>
            </a:xfrm>
            <a:custGeom>
              <a:avLst/>
              <a:gdLst>
                <a:gd name="T0" fmla="*/ 0 w 1342"/>
                <a:gd name="T1" fmla="*/ 862 h 862"/>
                <a:gd name="T2" fmla="*/ 288 w 1342"/>
                <a:gd name="T3" fmla="*/ 478 h 862"/>
                <a:gd name="T4" fmla="*/ 546 w 1342"/>
                <a:gd name="T5" fmla="*/ 238 h 862"/>
                <a:gd name="T6" fmla="*/ 821 w 1342"/>
                <a:gd name="T7" fmla="*/ 92 h 862"/>
                <a:gd name="T8" fmla="*/ 1086 w 1342"/>
                <a:gd name="T9" fmla="*/ 19 h 862"/>
                <a:gd name="T10" fmla="*/ 1342 w 1342"/>
                <a:gd name="T11" fmla="*/ 0 h 86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342" h="862">
                  <a:moveTo>
                    <a:pt x="0" y="862"/>
                  </a:moveTo>
                  <a:cubicBezTo>
                    <a:pt x="96" y="722"/>
                    <a:pt x="197" y="582"/>
                    <a:pt x="288" y="478"/>
                  </a:cubicBezTo>
                  <a:cubicBezTo>
                    <a:pt x="379" y="374"/>
                    <a:pt x="457" y="302"/>
                    <a:pt x="546" y="238"/>
                  </a:cubicBezTo>
                  <a:cubicBezTo>
                    <a:pt x="635" y="174"/>
                    <a:pt x="731" y="128"/>
                    <a:pt x="821" y="92"/>
                  </a:cubicBezTo>
                  <a:cubicBezTo>
                    <a:pt x="911" y="56"/>
                    <a:pt x="999" y="34"/>
                    <a:pt x="1086" y="19"/>
                  </a:cubicBezTo>
                  <a:cubicBezTo>
                    <a:pt x="1173" y="4"/>
                    <a:pt x="1289" y="4"/>
                    <a:pt x="1342" y="0"/>
                  </a:cubicBez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2240</TotalTime>
  <Words>791</Words>
  <Application>Microsoft Office PowerPoint</Application>
  <PresentationFormat>On-screen Show (4:3)</PresentationFormat>
  <Paragraphs>163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Wingdings</vt:lpstr>
      <vt:lpstr>Calibri</vt:lpstr>
      <vt:lpstr>Times New Roman</vt:lpstr>
      <vt:lpstr>Arial Black</vt:lpstr>
      <vt:lpstr>Radial</vt:lpstr>
      <vt:lpstr>Sections 2.2-2.3 Position-Time and Velocity-Time Graphs</vt:lpstr>
      <vt:lpstr>Questions for Consideration</vt:lpstr>
      <vt:lpstr>Position-Time Graphs</vt:lpstr>
      <vt:lpstr>Position-Time Graphs</vt:lpstr>
      <vt:lpstr>Position-Time Graphs</vt:lpstr>
      <vt:lpstr>Position-Time Graphs</vt:lpstr>
      <vt:lpstr>Position-Time Graphs</vt:lpstr>
      <vt:lpstr>Position-Time Graphs</vt:lpstr>
      <vt:lpstr>Position-Time Graphs</vt:lpstr>
      <vt:lpstr>Position-Time Graphs</vt:lpstr>
      <vt:lpstr>Position-Time Graphs</vt:lpstr>
      <vt:lpstr>Velocity-Time Graphs</vt:lpstr>
      <vt:lpstr>Velocity-Time Graphs</vt:lpstr>
      <vt:lpstr>Velocity-Time Graphs</vt:lpstr>
      <vt:lpstr>Velocity-Time Graphs</vt:lpstr>
      <vt:lpstr>Velocity-Time Graphs</vt:lpstr>
      <vt:lpstr>Velocity-Time Graphs</vt:lpstr>
      <vt:lpstr>Velocity-Time Graphs</vt:lpstr>
      <vt:lpstr>Velocity-Time Graphs</vt:lpstr>
      <vt:lpstr>Assignment</vt:lpstr>
    </vt:vector>
  </TitlesOfParts>
  <Company>Southern Wayne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Position-Time and Velocity-Time Graphs</dc:title>
  <dc:creator>Lucas Curtis</dc:creator>
  <cp:lastModifiedBy>KRISTIN BOYLE</cp:lastModifiedBy>
  <cp:revision>10</cp:revision>
  <dcterms:created xsi:type="dcterms:W3CDTF">2009-01-29T00:03:41Z</dcterms:created>
  <dcterms:modified xsi:type="dcterms:W3CDTF">2021-09-30T17:51:25Z</dcterms:modified>
</cp:coreProperties>
</file>